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9" r:id="rId4"/>
    <p:sldId id="258" r:id="rId5"/>
    <p:sldId id="259" r:id="rId6"/>
    <p:sldId id="262" r:id="rId7"/>
    <p:sldId id="264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898BD-BB47-409A-86B6-C6691F7D8874}" type="datetimeFigureOut">
              <a:rPr lang="ko-KR" altLang="en-US" smtClean="0"/>
              <a:t>2011-10-11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BF4E0-591F-4EEE-A036-18D916981F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5938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B5D24-5885-4819-A298-5176C56D0A6E}" type="datetimeFigureOut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20177-CCAE-4A0D-9A99-FCB65151BDB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7441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20177-CCAE-4A0D-9A99-FCB65151BDB7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20177-CCAE-4A0D-9A99-FCB65151BDB7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20177-CCAE-4A0D-9A99-FCB65151BDB7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20177-CCAE-4A0D-9A99-FCB65151BDB7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C0BB-663E-47B4-9464-BF6FEC8C43B8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402C-D94F-4975-A020-1E406165D3B9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30B94-1E3F-4D4D-B05E-BC42A3B8A431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EBFC7-69EC-4049-B360-5FB70AAD41EA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7F12-D477-44A8-8707-BA9EB8E2CC6A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FE68D-408A-41EF-928F-21541EA00B3C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DFE2-D712-4AF8-81A2-6EFAE1126F5F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3427-FA85-43A4-979E-4CC664F98640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FF335-A5D0-463B-9AE5-A532752E8B7F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DCCB-BBA6-4149-B185-3F1082103490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57BCC-DBE9-4474-A6F3-572094B8B407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58BA3-147E-4118-8A62-BFF5939BCC8A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DA719-F27E-44B1-BE61-E4F970B5BF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피지배외국회사</a:t>
            </a:r>
            <a:r>
              <a:rPr lang="en-US" altLang="ko-KR" sz="2800" dirty="0" smtClean="0"/>
              <a:t>(CFC)</a:t>
            </a:r>
            <a:r>
              <a:rPr lang="ko-KR" altLang="en-US" sz="2800" dirty="0" smtClean="0"/>
              <a:t> 과세제도의 합산방식에 대한 고찰</a:t>
            </a:r>
            <a:endParaRPr lang="ko-KR" altLang="en-US" sz="28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>
                <a:solidFill>
                  <a:schemeClr val="tx1"/>
                </a:solidFill>
              </a:rPr>
              <a:t>2011 . 10 . </a:t>
            </a:r>
            <a:r>
              <a:rPr lang="en-US" altLang="ko-KR" sz="2400" smtClean="0">
                <a:solidFill>
                  <a:schemeClr val="tx1"/>
                </a:solidFill>
              </a:rPr>
              <a:t>22 . 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endParaRPr lang="en-US" altLang="ko-KR" sz="2400" dirty="0">
              <a:solidFill>
                <a:schemeClr val="tx1"/>
              </a:solidFill>
            </a:endParaRPr>
          </a:p>
          <a:p>
            <a:r>
              <a:rPr lang="ko-KR" altLang="en-US" sz="2400" dirty="0" smtClean="0">
                <a:solidFill>
                  <a:schemeClr val="tx1"/>
                </a:solidFill>
              </a:rPr>
              <a:t>마 정 화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감사합니다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연구개요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altLang="ko-KR" sz="2400" dirty="0" smtClean="0"/>
              <a:t>1. </a:t>
            </a:r>
            <a:r>
              <a:rPr lang="ko-KR" altLang="en-US" sz="2400" dirty="0" smtClean="0"/>
              <a:t>연구의 필요성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sz="2000" dirty="0" smtClean="0"/>
              <a:t>① </a:t>
            </a:r>
            <a:r>
              <a:rPr lang="ko-KR" altLang="en-US" sz="2000" dirty="0" smtClean="0"/>
              <a:t>국제동향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자국 세수보호와 기업 경쟁력 강화를 위한 제도개선 추진</a:t>
            </a:r>
            <a:endParaRPr lang="en-US" altLang="ko-KR" sz="2000" dirty="0" smtClean="0"/>
          </a:p>
          <a:p>
            <a:pPr marL="514350" indent="-514350">
              <a:buNone/>
            </a:pPr>
            <a:r>
              <a:rPr lang="en-US" altLang="ko-KR" sz="2000" dirty="0" smtClean="0"/>
              <a:t>② </a:t>
            </a:r>
            <a:r>
              <a:rPr lang="ko-KR" altLang="en-US" sz="2000" dirty="0" smtClean="0"/>
              <a:t>국내동향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역외탈세문제에 대한 엄격한 대응 요구</a:t>
            </a:r>
            <a:endParaRPr lang="en-US" altLang="ko-KR" sz="2000" dirty="0" smtClean="0"/>
          </a:p>
          <a:p>
            <a:pPr marL="370800" indent="-514350">
              <a:buNone/>
            </a:pPr>
            <a:r>
              <a:rPr lang="en-US" altLang="ko-KR" sz="2000" dirty="0" smtClean="0"/>
              <a:t>  - </a:t>
            </a:r>
            <a:r>
              <a:rPr lang="ko-KR" altLang="en-US" sz="2000" dirty="0" smtClean="0"/>
              <a:t>대표적인 역외탈세 대응책으로서 </a:t>
            </a:r>
            <a:r>
              <a:rPr lang="en-US" altLang="ko-KR" sz="2000" dirty="0" smtClean="0"/>
              <a:t>CFC </a:t>
            </a:r>
            <a:r>
              <a:rPr lang="ko-KR" altLang="en-US" sz="2000" dirty="0" smtClean="0"/>
              <a:t>과세제도의 실체적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또는 절차적 검토 필요</a:t>
            </a:r>
            <a:endParaRPr lang="en-US" altLang="ko-KR" sz="20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sz="2400" dirty="0" smtClean="0"/>
              <a:t>2. </a:t>
            </a:r>
            <a:r>
              <a:rPr lang="ko-KR" altLang="en-US" sz="2400" dirty="0" smtClean="0"/>
              <a:t>연구의 범위 및 방향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sz="2000" dirty="0" smtClean="0"/>
              <a:t>① </a:t>
            </a:r>
            <a:r>
              <a:rPr lang="ko-KR" altLang="en-US" sz="2000" dirty="0" smtClean="0"/>
              <a:t>과세소득의 범위를 결정하는 기준 즉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합산방식을 대상으로 함</a:t>
            </a:r>
            <a:endParaRPr lang="en-US" altLang="ko-KR" sz="2000" dirty="0" smtClean="0"/>
          </a:p>
          <a:p>
            <a:pPr marL="514350" indent="-514350">
              <a:buNone/>
            </a:pPr>
            <a:r>
              <a:rPr lang="en-US" altLang="ko-KR" sz="2000" dirty="0" smtClean="0"/>
              <a:t>② </a:t>
            </a:r>
            <a:r>
              <a:rPr lang="ko-KR" altLang="en-US" sz="2000" dirty="0" smtClean="0"/>
              <a:t>실체 접근법을 전제로 기존 합산방식을 보완</a:t>
            </a:r>
            <a:endParaRPr lang="en-US" altLang="ko-KR" sz="2000" dirty="0" smtClean="0"/>
          </a:p>
          <a:p>
            <a:pPr marL="514350" indent="-514350">
              <a:buNone/>
            </a:pPr>
            <a:r>
              <a:rPr lang="ko-KR" altLang="en-US" sz="2000" dirty="0" smtClean="0"/>
              <a:t>  </a:t>
            </a:r>
            <a:r>
              <a:rPr lang="en-US" altLang="ko-KR" sz="2000" dirty="0" smtClean="0"/>
              <a:t>- </a:t>
            </a:r>
            <a:r>
              <a:rPr lang="ko-KR" altLang="en-US" sz="2000" dirty="0" smtClean="0"/>
              <a:t>조세회피방지 목적과 정상적 사업활동 보장 이념을 조화</a:t>
            </a:r>
            <a:endParaRPr lang="en-US" altLang="ko-KR" sz="2000" dirty="0" smtClean="0"/>
          </a:p>
          <a:p>
            <a:pPr marL="514350" indent="-514350">
              <a:buAutoNum type="arabicPeriod"/>
            </a:pP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CFC </a:t>
            </a:r>
            <a:r>
              <a:rPr lang="ko-KR" altLang="en-US" sz="2800" dirty="0" smtClean="0"/>
              <a:t>과세제도의 체계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                                                                     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                                                                          </a:t>
            </a:r>
            <a:r>
              <a:rPr lang="ko-KR" altLang="en-US" sz="2000" dirty="0" smtClean="0"/>
              <a:t>←</a:t>
            </a:r>
            <a:r>
              <a:rPr lang="en-US" altLang="ko-KR" sz="2000" dirty="0" smtClean="0"/>
              <a:t>[</a:t>
            </a:r>
            <a:r>
              <a:rPr lang="ko-KR" altLang="en-US" sz="2000" dirty="0" smtClean="0"/>
              <a:t>납세자 요건</a:t>
            </a:r>
            <a:r>
              <a:rPr lang="en-US" altLang="ko-KR" sz="2000" dirty="0" smtClean="0"/>
              <a:t>]</a:t>
            </a:r>
          </a:p>
          <a:p>
            <a:pPr>
              <a:buNone/>
            </a:pPr>
            <a:r>
              <a:rPr lang="en-US" altLang="ko-KR" sz="2000" dirty="0" smtClean="0"/>
              <a:t>                                                                            </a:t>
            </a:r>
            <a:r>
              <a:rPr lang="ko-KR" altLang="en-US" sz="2000" dirty="0" smtClean="0"/>
              <a:t>←</a:t>
            </a:r>
            <a:r>
              <a:rPr lang="en-US" altLang="ko-KR" sz="2000" dirty="0" smtClean="0"/>
              <a:t>[</a:t>
            </a:r>
            <a:r>
              <a:rPr lang="ko-KR" altLang="en-US" sz="2000" dirty="0" smtClean="0"/>
              <a:t>지배 요건</a:t>
            </a:r>
            <a:r>
              <a:rPr lang="en-US" altLang="ko-KR" sz="2000" dirty="0" smtClean="0"/>
              <a:t>]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[</a:t>
            </a:r>
            <a:r>
              <a:rPr lang="ko-KR" altLang="en-US" sz="2000" dirty="0" smtClean="0"/>
              <a:t>합산방식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→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1. </a:t>
            </a:r>
            <a:r>
              <a:rPr lang="ko-KR" altLang="en-US" sz="2000" dirty="0" smtClean="0"/>
              <a:t>조세피난처 기준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2. </a:t>
            </a:r>
            <a:r>
              <a:rPr lang="ko-KR" altLang="en-US" sz="2000" dirty="0" smtClean="0"/>
              <a:t>실체기준 및 관리지배기준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3. </a:t>
            </a:r>
            <a:r>
              <a:rPr lang="ko-KR" altLang="en-US" sz="2000" dirty="0" smtClean="0"/>
              <a:t>수동적 사업 기준 및 조건부 능동소득 업종 기준</a:t>
            </a:r>
            <a:r>
              <a:rPr lang="en-US" altLang="ko-KR" sz="2000" dirty="0" smtClean="0"/>
              <a:t>                                  </a:t>
            </a:r>
          </a:p>
          <a:p>
            <a:endParaRPr lang="en-US" altLang="ko-KR" sz="2000" dirty="0" smtClean="0"/>
          </a:p>
          <a:p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3</a:t>
            </a:fld>
            <a:endParaRPr lang="ko-KR" altLang="en-US"/>
          </a:p>
        </p:txBody>
      </p:sp>
      <p:pic>
        <p:nvPicPr>
          <p:cNvPr id="6" name="그림 5" descr="CFC 그림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700808"/>
            <a:ext cx="4968552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합산방식의 유형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ko-KR" altLang="en-US" sz="2400" dirty="0" smtClean="0"/>
              <a:t>거래 접근법과 실체 접근법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2400" dirty="0" smtClean="0"/>
          </a:p>
          <a:p>
            <a:pPr marL="514350" indent="-514350">
              <a:buNone/>
            </a:pPr>
            <a:endParaRPr lang="en-US" altLang="ko-KR" dirty="0" smtClean="0"/>
          </a:p>
          <a:p>
            <a:pPr marL="514350" indent="-514350">
              <a:buNone/>
            </a:pPr>
            <a:endParaRPr lang="en-US" altLang="ko-KR" dirty="0" smtClean="0"/>
          </a:p>
          <a:p>
            <a:pPr marL="514350" indent="-514350">
              <a:buNone/>
            </a:pPr>
            <a:endParaRPr lang="en-US" altLang="ko-KR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sz="2400" dirty="0" smtClean="0"/>
              <a:t>2. </a:t>
            </a:r>
            <a:r>
              <a:rPr lang="ko-KR" altLang="en-US" sz="2400" dirty="0" smtClean="0"/>
              <a:t>실체 접근법 적용국가의 최근 동향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sz="2000" dirty="0" smtClean="0"/>
              <a:t> ·</a:t>
            </a:r>
            <a:r>
              <a:rPr lang="ko-KR" altLang="en-US" sz="2000" dirty="0" smtClean="0"/>
              <a:t>일본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인건비 </a:t>
            </a:r>
            <a:r>
              <a:rPr lang="en-US" altLang="ko-KR" sz="2000" dirty="0" smtClean="0"/>
              <a:t>10% </a:t>
            </a:r>
            <a:r>
              <a:rPr lang="ko-KR" altLang="en-US" sz="2000" dirty="0" smtClean="0"/>
              <a:t>합산제외</a:t>
            </a:r>
            <a:r>
              <a:rPr lang="en-US" altLang="ko-KR" sz="2000" dirty="0" smtClean="0"/>
              <a:t>(2005), </a:t>
            </a:r>
            <a:r>
              <a:rPr lang="ko-KR" altLang="en-US" sz="2000" dirty="0" smtClean="0"/>
              <a:t>거래접근법 일부 수용</a:t>
            </a:r>
            <a:r>
              <a:rPr lang="en-US" altLang="ko-KR" sz="2000" dirty="0" smtClean="0"/>
              <a:t>(2010)</a:t>
            </a:r>
          </a:p>
          <a:p>
            <a:pPr marL="514350" indent="-514350">
              <a:buNone/>
            </a:pPr>
            <a:r>
              <a:rPr lang="en-US" altLang="ko-KR" sz="2000" dirty="0" smtClean="0"/>
              <a:t> ·</a:t>
            </a:r>
            <a:r>
              <a:rPr lang="ko-KR" altLang="en-US" sz="2000" dirty="0" smtClean="0"/>
              <a:t>영국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순경제적가치 합산제외</a:t>
            </a:r>
            <a:r>
              <a:rPr lang="en-US" altLang="ko-KR" sz="2000" dirty="0" smtClean="0"/>
              <a:t>(2006), </a:t>
            </a:r>
            <a:r>
              <a:rPr lang="ko-KR" altLang="en-US" sz="2000" dirty="0" smtClean="0"/>
              <a:t>적용제외기준 현대화 예정</a:t>
            </a:r>
            <a:r>
              <a:rPr lang="en-US" altLang="ko-KR" sz="2000" dirty="0" smtClean="0"/>
              <a:t>(2012) </a:t>
            </a:r>
          </a:p>
          <a:p>
            <a:pPr marL="514350" indent="-514350">
              <a:buNone/>
            </a:pPr>
            <a:endParaRPr lang="en-US" altLang="ko-KR" dirty="0"/>
          </a:p>
          <a:p>
            <a:pPr marL="514350" indent="-514350"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4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755576" y="2348880"/>
          <a:ext cx="7632848" cy="1770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3096344"/>
                <a:gridCol w="3384376"/>
              </a:tblGrid>
              <a:tr h="238070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거래 접근법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실체 접근법</a:t>
                      </a:r>
                      <a:endParaRPr lang="ko-KR" altLang="en-US" dirty="0"/>
                    </a:p>
                  </a:txBody>
                  <a:tcPr/>
                </a:tc>
              </a:tr>
              <a:tr h="3820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특정 거래 또는 소득 종류에 따라 합산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조세피난처에 소재하는 외국회사의 소득 전체를 합산</a:t>
                      </a:r>
                      <a:endParaRPr lang="ko-KR" altLang="en-US" dirty="0"/>
                    </a:p>
                  </a:txBody>
                  <a:tcPr/>
                </a:tc>
              </a:tr>
              <a:tr h="3820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특징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정교한 과세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집행용이</a:t>
                      </a:r>
                      <a:endParaRPr lang="ko-KR" altLang="en-US" dirty="0"/>
                    </a:p>
                  </a:txBody>
                  <a:tcPr/>
                </a:tc>
              </a:tr>
              <a:tr h="3820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적용국가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미국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캐나다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독일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일본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영국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우리나라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조세피난처 기준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altLang="ko-KR" sz="2400" dirty="0" smtClean="0"/>
              <a:t>1. </a:t>
            </a:r>
            <a:r>
              <a:rPr lang="ko-KR" altLang="en-US" sz="2400" dirty="0" smtClean="0"/>
              <a:t>현행규정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100" dirty="0" smtClean="0"/>
          </a:p>
          <a:p>
            <a:pPr marL="154800" indent="-514350">
              <a:buNone/>
            </a:pPr>
            <a:r>
              <a:rPr lang="en-US" altLang="ko-KR" sz="2000" dirty="0" smtClean="0"/>
              <a:t> ‘</a:t>
            </a:r>
            <a:r>
              <a:rPr lang="ko-KR" altLang="en-US" sz="2000" dirty="0" smtClean="0"/>
              <a:t>법인의 부담세액이 실제발생소득의 </a:t>
            </a:r>
            <a:r>
              <a:rPr lang="en-US" altLang="ko-KR" sz="2000" dirty="0" smtClean="0"/>
              <a:t>15% </a:t>
            </a:r>
            <a:r>
              <a:rPr lang="ko-KR" altLang="en-US" sz="2000" dirty="0" smtClean="0"/>
              <a:t>이하인 국가 또는 지역에 본점 또는 주사무소를 둔 외국법인</a:t>
            </a:r>
            <a:r>
              <a:rPr lang="en-US" altLang="ko-KR" sz="2000" dirty="0" smtClean="0"/>
              <a:t>· · ·’ </a:t>
            </a:r>
            <a:r>
              <a:rPr lang="en-US" altLang="ko-KR" sz="1700" dirty="0" smtClean="0"/>
              <a:t>(</a:t>
            </a:r>
            <a:r>
              <a:rPr lang="ko-KR" altLang="en-US" sz="1700" dirty="0" err="1" smtClean="0"/>
              <a:t>국조법</a:t>
            </a:r>
            <a:r>
              <a:rPr lang="ko-KR" altLang="en-US" sz="1700" dirty="0" smtClean="0"/>
              <a:t> 제</a:t>
            </a:r>
            <a:r>
              <a:rPr lang="en-US" altLang="ko-KR" sz="1700" dirty="0" smtClean="0"/>
              <a:t>17</a:t>
            </a:r>
            <a:r>
              <a:rPr lang="ko-KR" altLang="en-US" sz="1700" dirty="0" smtClean="0"/>
              <a:t>조 제</a:t>
            </a:r>
            <a:r>
              <a:rPr lang="en-US" altLang="ko-KR" sz="1700" dirty="0" smtClean="0"/>
              <a:t>1</a:t>
            </a:r>
            <a:r>
              <a:rPr lang="ko-KR" altLang="en-US" sz="1700" dirty="0" smtClean="0"/>
              <a:t>항</a:t>
            </a:r>
            <a:r>
              <a:rPr lang="en-US" altLang="ko-KR" sz="1700" dirty="0" smtClean="0"/>
              <a:t>) </a:t>
            </a:r>
          </a:p>
          <a:p>
            <a:pPr marL="514350" indent="-514350">
              <a:buNone/>
            </a:pPr>
            <a:endParaRPr lang="en-US" altLang="ko-KR" sz="1100" dirty="0"/>
          </a:p>
          <a:p>
            <a:pPr marL="514350" indent="-514350">
              <a:buNone/>
            </a:pPr>
            <a:r>
              <a:rPr lang="en-US" altLang="ko-KR" sz="2400" dirty="0" smtClean="0"/>
              <a:t>2. </a:t>
            </a:r>
            <a:r>
              <a:rPr lang="ko-KR" altLang="en-US" sz="2400" dirty="0" smtClean="0"/>
              <a:t>논점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100" dirty="0" smtClean="0"/>
          </a:p>
          <a:p>
            <a:pPr marL="514350" indent="-514350">
              <a:buNone/>
            </a:pPr>
            <a:r>
              <a:rPr lang="ko-KR" altLang="en-US" sz="2000" dirty="0" smtClean="0"/>
              <a:t>① 법인세율 인하 추세와 비교법적 측면에서 </a:t>
            </a:r>
            <a:r>
              <a:rPr lang="ko-KR" altLang="en-US" sz="2000" dirty="0" err="1" smtClean="0"/>
              <a:t>조세부담율</a:t>
            </a:r>
            <a:r>
              <a:rPr lang="ko-KR" altLang="en-US" sz="2000" dirty="0" smtClean="0"/>
              <a:t> 기준이 적절한가</a:t>
            </a:r>
            <a:r>
              <a:rPr lang="en-US" altLang="ko-KR" sz="2000" dirty="0" smtClean="0"/>
              <a:t>?</a:t>
            </a:r>
          </a:p>
          <a:p>
            <a:pPr marL="514350" indent="-514350">
              <a:buNone/>
            </a:pPr>
            <a:r>
              <a:rPr lang="ko-KR" altLang="en-US" sz="2000" dirty="0" smtClean="0"/>
              <a:t>② 추후 외국회사에 </a:t>
            </a:r>
            <a:r>
              <a:rPr lang="ko-KR" altLang="en-US" sz="2000" dirty="0" err="1" smtClean="0"/>
              <a:t>세액환급분이</a:t>
            </a:r>
            <a:r>
              <a:rPr lang="ko-KR" altLang="en-US" sz="2000" dirty="0" smtClean="0"/>
              <a:t> 발생한 경우 부담세액의 계산</a:t>
            </a:r>
            <a:r>
              <a:rPr lang="en-US" altLang="ko-KR" sz="2000" dirty="0" smtClean="0"/>
              <a:t>?</a:t>
            </a:r>
          </a:p>
          <a:p>
            <a:pPr marL="514350" indent="-514350">
              <a:buNone/>
            </a:pPr>
            <a:r>
              <a:rPr lang="ko-KR" altLang="en-US" sz="2000" dirty="0" smtClean="0"/>
              <a:t>③ 외국회사가 연결납세에 따라 납부세액이 없는 경우 부담세액의 계산</a:t>
            </a:r>
            <a:r>
              <a:rPr lang="en-US" altLang="ko-KR" sz="2000" dirty="0" smtClean="0"/>
              <a:t>?</a:t>
            </a:r>
          </a:p>
          <a:p>
            <a:pPr marL="514350" indent="-514350">
              <a:buNone/>
            </a:pPr>
            <a:endParaRPr lang="en-US" altLang="ko-KR" sz="1100" dirty="0" smtClean="0"/>
          </a:p>
          <a:p>
            <a:pPr>
              <a:buNone/>
            </a:pPr>
            <a:r>
              <a:rPr lang="en-US" altLang="ko-KR" sz="2400" dirty="0" smtClean="0"/>
              <a:t>3. </a:t>
            </a:r>
            <a:r>
              <a:rPr lang="ko-KR" altLang="en-US" sz="2400" dirty="0" smtClean="0"/>
              <a:t>개선방안</a:t>
            </a:r>
            <a:endParaRPr lang="en-US" altLang="ko-KR" sz="2400" dirty="0" smtClean="0"/>
          </a:p>
          <a:p>
            <a:pPr>
              <a:buNone/>
            </a:pPr>
            <a:endParaRPr lang="en-US" altLang="ko-KR" sz="1100" dirty="0" smtClean="0"/>
          </a:p>
          <a:p>
            <a:pPr>
              <a:buNone/>
            </a:pPr>
            <a:r>
              <a:rPr lang="ko-KR" altLang="en-US" sz="2000" dirty="0" smtClean="0"/>
              <a:t>① </a:t>
            </a:r>
            <a:r>
              <a:rPr lang="ko-KR" altLang="en-US" sz="2000" dirty="0" err="1" smtClean="0"/>
              <a:t>조세부담율</a:t>
            </a:r>
            <a:r>
              <a:rPr lang="ko-KR" altLang="en-US" sz="2000" dirty="0" smtClean="0"/>
              <a:t> 기준 </a:t>
            </a:r>
            <a:r>
              <a:rPr lang="en-US" altLang="ko-KR" sz="2000" dirty="0" smtClean="0"/>
              <a:t>15%→18% </a:t>
            </a:r>
            <a:r>
              <a:rPr lang="ko-KR" altLang="en-US" sz="2000" dirty="0" smtClean="0"/>
              <a:t>상향조정</a:t>
            </a:r>
            <a:endParaRPr lang="en-US" altLang="ko-KR" sz="2000" dirty="0" smtClean="0"/>
          </a:p>
          <a:p>
            <a:pPr>
              <a:buNone/>
            </a:pPr>
            <a:r>
              <a:rPr lang="ko-KR" altLang="en-US" sz="2000" dirty="0" smtClean="0"/>
              <a:t>② 부담세액 계산시 추후 </a:t>
            </a:r>
            <a:r>
              <a:rPr lang="ko-KR" altLang="en-US" sz="2000" dirty="0" err="1" smtClean="0"/>
              <a:t>세액환급분은</a:t>
            </a:r>
            <a:r>
              <a:rPr lang="ko-KR" altLang="en-US" sz="2000" dirty="0" smtClean="0"/>
              <a:t> 고려하지 않는 규정 도입</a:t>
            </a:r>
            <a:endParaRPr lang="en-US" altLang="ko-KR" sz="2000" dirty="0" smtClean="0"/>
          </a:p>
          <a:p>
            <a:pPr>
              <a:buNone/>
            </a:pPr>
            <a:r>
              <a:rPr lang="ko-KR" altLang="en-US" sz="2000" dirty="0" smtClean="0"/>
              <a:t>③ 연결납세대상인 경우 부담세액 계산시 실질 납부세액을 기준으로 하는 규정 도입 </a:t>
            </a:r>
            <a:endParaRPr lang="en-US" altLang="ko-KR" sz="20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실체기준과 관리지배기준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altLang="ko-KR" sz="2400" dirty="0" smtClean="0"/>
              <a:t>1. </a:t>
            </a:r>
            <a:r>
              <a:rPr lang="ko-KR" altLang="en-US" sz="2400" dirty="0" smtClean="0"/>
              <a:t>현행규정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154800" indent="-514350">
              <a:buNone/>
            </a:pPr>
            <a:r>
              <a:rPr lang="en-US" altLang="ko-KR" sz="2000" dirty="0" smtClean="0"/>
              <a:t> ‘</a:t>
            </a:r>
            <a:r>
              <a:rPr lang="ko-KR" altLang="en-US" sz="2000" dirty="0" smtClean="0"/>
              <a:t>특정외국법인이 제</a:t>
            </a:r>
            <a:r>
              <a:rPr lang="en-US" altLang="ko-KR" sz="2000" dirty="0" smtClean="0"/>
              <a:t>17</a:t>
            </a:r>
            <a:r>
              <a:rPr lang="ko-KR" altLang="en-US" sz="2000" dirty="0" smtClean="0"/>
              <a:t>조 제</a:t>
            </a:r>
            <a:r>
              <a:rPr lang="en-US" altLang="ko-KR" sz="2000" dirty="0" smtClean="0"/>
              <a:t>1</a:t>
            </a:r>
            <a:r>
              <a:rPr lang="ko-KR" altLang="en-US" sz="2000" dirty="0" smtClean="0"/>
              <a:t>항의 국가 또는 지역에</a:t>
            </a:r>
            <a:r>
              <a:rPr lang="en-US" altLang="ko-KR" sz="2000" dirty="0" smtClean="0"/>
              <a:t> ①</a:t>
            </a:r>
            <a:r>
              <a:rPr lang="ko-KR" altLang="en-US" sz="2000" u="sng" dirty="0" smtClean="0"/>
              <a:t>사업을 위하여 필요한 사무소</a:t>
            </a:r>
            <a:r>
              <a:rPr lang="en-US" altLang="ko-KR" sz="2000" u="sng" dirty="0" smtClean="0"/>
              <a:t>, </a:t>
            </a:r>
            <a:r>
              <a:rPr lang="ko-KR" altLang="en-US" sz="2000" u="sng" dirty="0" smtClean="0"/>
              <a:t>점포</a:t>
            </a:r>
            <a:r>
              <a:rPr lang="en-US" altLang="ko-KR" sz="2000" u="sng" dirty="0" smtClean="0"/>
              <a:t>, </a:t>
            </a:r>
            <a:r>
              <a:rPr lang="ko-KR" altLang="en-US" sz="2000" u="sng" dirty="0" smtClean="0"/>
              <a:t>공장 등의 고정된 시설을 가지고 </a:t>
            </a:r>
            <a:r>
              <a:rPr lang="ko-KR" altLang="en-US" sz="2000" dirty="0" smtClean="0"/>
              <a:t>있고</a:t>
            </a:r>
            <a:r>
              <a:rPr lang="en-US" altLang="ko-KR" sz="2000" dirty="0" smtClean="0"/>
              <a:t>, ②</a:t>
            </a:r>
            <a:r>
              <a:rPr lang="ko-KR" altLang="en-US" sz="2000" u="sng" dirty="0" smtClean="0"/>
              <a:t>그 시설을 통하여 사업을 실질적으로 하고 있는 경우</a:t>
            </a:r>
            <a:r>
              <a:rPr lang="en-US" altLang="ko-KR" sz="2000" dirty="0" smtClean="0"/>
              <a:t>···’ </a:t>
            </a:r>
            <a:r>
              <a:rPr lang="en-US" altLang="ko-KR" sz="1600" dirty="0" smtClean="0"/>
              <a:t>(</a:t>
            </a:r>
            <a:r>
              <a:rPr lang="ko-KR" altLang="en-US" sz="1600" dirty="0" err="1" smtClean="0"/>
              <a:t>국조법</a:t>
            </a:r>
            <a:r>
              <a:rPr lang="ko-KR" altLang="en-US" sz="1600" dirty="0" smtClean="0"/>
              <a:t> 제</a:t>
            </a:r>
            <a:r>
              <a:rPr lang="en-US" altLang="ko-KR" sz="1600" dirty="0" smtClean="0"/>
              <a:t>18</a:t>
            </a:r>
            <a:r>
              <a:rPr lang="ko-KR" altLang="en-US" sz="1600" dirty="0" smtClean="0"/>
              <a:t>조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</a:t>
            </a:r>
            <a:r>
              <a:rPr lang="en-US" altLang="ko-KR" sz="1600" dirty="0" smtClean="0"/>
              <a:t>)</a:t>
            </a:r>
          </a:p>
          <a:p>
            <a:pPr marL="514350" indent="-514350">
              <a:buNone/>
            </a:pPr>
            <a:endParaRPr lang="en-US" altLang="ko-KR" sz="1000" dirty="0"/>
          </a:p>
          <a:p>
            <a:pPr marL="514350" indent="-514350">
              <a:buNone/>
            </a:pPr>
            <a:r>
              <a:rPr lang="en-US" altLang="ko-KR" sz="2400" dirty="0" smtClean="0"/>
              <a:t>2. </a:t>
            </a:r>
            <a:r>
              <a:rPr lang="ko-KR" altLang="en-US" sz="2400" dirty="0" smtClean="0"/>
              <a:t>논점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ko-KR" altLang="ko-KR" sz="2000" dirty="0" smtClean="0"/>
              <a:t>①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실체기준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예비적</a:t>
            </a:r>
            <a:r>
              <a:rPr lang="en-US" altLang="ko-KR" sz="2000" dirty="0" smtClean="0"/>
              <a:t>·</a:t>
            </a:r>
            <a:r>
              <a:rPr lang="ko-KR" altLang="en-US" sz="2000" dirty="0" smtClean="0"/>
              <a:t>보조적 사업활동에 필요한 시설도 충족하는가</a:t>
            </a:r>
            <a:r>
              <a:rPr lang="en-US" altLang="ko-KR" sz="2000" dirty="0" smtClean="0"/>
              <a:t>?</a:t>
            </a:r>
          </a:p>
          <a:p>
            <a:pPr marL="514350" indent="-514350">
              <a:buNone/>
            </a:pPr>
            <a:r>
              <a:rPr lang="ko-KR" altLang="en-US" sz="2000" dirty="0" smtClean="0"/>
              <a:t>② 관리지배기준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사업을 실질적으로 하는 경우의 의미</a:t>
            </a:r>
            <a:r>
              <a:rPr lang="en-US" altLang="ko-KR" sz="2000" dirty="0" smtClean="0"/>
              <a:t>?</a:t>
            </a:r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sz="2400" dirty="0" smtClean="0"/>
              <a:t>3. </a:t>
            </a:r>
            <a:r>
              <a:rPr lang="ko-KR" altLang="en-US" sz="2400" dirty="0" smtClean="0"/>
              <a:t>개선방안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ko-KR" altLang="en-US" sz="2000" dirty="0" smtClean="0"/>
              <a:t>① 실체기준</a:t>
            </a:r>
            <a:r>
              <a:rPr lang="en-US" altLang="ko-KR" sz="2000" dirty="0" smtClean="0"/>
              <a:t>: ‘</a:t>
            </a:r>
            <a:r>
              <a:rPr lang="ko-KR" altLang="en-US" sz="2000" dirty="0" smtClean="0"/>
              <a:t>주된 사업</a:t>
            </a:r>
            <a:r>
              <a:rPr lang="en-US" altLang="ko-KR" sz="2000" dirty="0" smtClean="0"/>
              <a:t>’</a:t>
            </a:r>
            <a:r>
              <a:rPr lang="ko-KR" altLang="en-US" sz="2000" dirty="0" smtClean="0"/>
              <a:t>을 위한 물적 시설로 명확화</a:t>
            </a:r>
            <a:endParaRPr lang="en-US" altLang="ko-KR" sz="2000" dirty="0" smtClean="0"/>
          </a:p>
          <a:p>
            <a:pPr marL="514350" indent="-514350">
              <a:buNone/>
            </a:pPr>
            <a:r>
              <a:rPr lang="ko-KR" altLang="en-US" sz="2000" dirty="0" smtClean="0"/>
              <a:t>② 관리지배기준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외국회사에서 주요한 경영판단이 있을 것을 명확화</a:t>
            </a:r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수동적 사업 기준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altLang="ko-KR" sz="2400" dirty="0" smtClean="0"/>
              <a:t>1. </a:t>
            </a:r>
            <a:r>
              <a:rPr lang="ko-KR" altLang="en-US" sz="2400" dirty="0" smtClean="0"/>
              <a:t>현행규정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154800" indent="-514350">
              <a:buNone/>
            </a:pPr>
            <a:r>
              <a:rPr lang="en-US" altLang="ko-KR" sz="2000" dirty="0" smtClean="0"/>
              <a:t> ‘</a:t>
            </a:r>
            <a:r>
              <a:rPr lang="ko-KR" altLang="en-US" sz="2000" dirty="0" smtClean="0"/>
              <a:t>주식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출자지분 또는 채권의 보유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지식재산권의 제공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선박</a:t>
            </a:r>
            <a:r>
              <a:rPr lang="en-US" altLang="ko-KR" sz="2000" dirty="0" smtClean="0"/>
              <a:t>·</a:t>
            </a:r>
            <a:r>
              <a:rPr lang="ko-KR" altLang="en-US" sz="2000" dirty="0" smtClean="0"/>
              <a:t>항공기</a:t>
            </a:r>
            <a:r>
              <a:rPr lang="en-US" altLang="ko-KR" sz="2000" dirty="0" smtClean="0"/>
              <a:t>·</a:t>
            </a:r>
            <a:r>
              <a:rPr lang="ko-KR" altLang="en-US" sz="2000" dirty="0" smtClean="0"/>
              <a:t>장비의 임대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투자신탁 또는 기금에 대한 투자를 주된 사업으로 하는 법인 </a:t>
            </a:r>
            <a:r>
              <a:rPr lang="en-US" altLang="ko-KR" sz="2000" dirty="0" smtClean="0"/>
              <a:t>’ </a:t>
            </a:r>
            <a:r>
              <a:rPr lang="en-US" altLang="ko-KR" sz="1600" dirty="0" smtClean="0"/>
              <a:t>(</a:t>
            </a:r>
            <a:r>
              <a:rPr lang="ko-KR" altLang="en-US" sz="1600" dirty="0" err="1" smtClean="0"/>
              <a:t>국조법</a:t>
            </a:r>
            <a:r>
              <a:rPr lang="ko-KR" altLang="en-US" sz="1600" dirty="0" smtClean="0"/>
              <a:t> 제</a:t>
            </a:r>
            <a:r>
              <a:rPr lang="en-US" altLang="ko-KR" sz="1600" dirty="0" smtClean="0"/>
              <a:t>18</a:t>
            </a:r>
            <a:r>
              <a:rPr lang="ko-KR" altLang="en-US" sz="1600" dirty="0" smtClean="0"/>
              <a:t>조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호</a:t>
            </a:r>
            <a:r>
              <a:rPr lang="en-US" altLang="ko-KR" sz="1600" dirty="0" smtClean="0"/>
              <a:t>)</a:t>
            </a:r>
          </a:p>
          <a:p>
            <a:pPr marL="514350" indent="-514350">
              <a:buNone/>
            </a:pPr>
            <a:endParaRPr lang="en-US" altLang="ko-KR" sz="1000" dirty="0"/>
          </a:p>
          <a:p>
            <a:pPr marL="514350" indent="-514350">
              <a:buNone/>
            </a:pPr>
            <a:r>
              <a:rPr lang="en-US" altLang="ko-KR" sz="2400" dirty="0" smtClean="0"/>
              <a:t>2. </a:t>
            </a:r>
            <a:r>
              <a:rPr lang="ko-KR" altLang="en-US" sz="2400" dirty="0" smtClean="0"/>
              <a:t>논점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ko-KR" altLang="ko-KR" sz="2000" dirty="0" smtClean="0"/>
              <a:t>①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외국회사가 자체적으로 지식재산권을 개발하여 제공하는 경우</a:t>
            </a:r>
            <a:r>
              <a:rPr lang="en-US" altLang="ko-KR" sz="2000" dirty="0" smtClean="0"/>
              <a:t>?</a:t>
            </a:r>
          </a:p>
          <a:p>
            <a:pPr marL="514350" indent="-514350">
              <a:buNone/>
            </a:pPr>
            <a:r>
              <a:rPr lang="ko-KR" altLang="en-US" sz="2000" dirty="0" smtClean="0"/>
              <a:t>② </a:t>
            </a:r>
            <a:r>
              <a:rPr lang="en-US" altLang="ko-KR" sz="2000" dirty="0" smtClean="0"/>
              <a:t>‘</a:t>
            </a:r>
            <a:r>
              <a:rPr lang="ko-KR" altLang="en-US" sz="2000" dirty="0" smtClean="0"/>
              <a:t>투자신탁 또는 기금에 대한 투자</a:t>
            </a:r>
            <a:r>
              <a:rPr lang="en-US" altLang="ko-KR" sz="2000" dirty="0" smtClean="0"/>
              <a:t>’</a:t>
            </a:r>
            <a:r>
              <a:rPr lang="ko-KR" altLang="en-US" sz="2000" dirty="0" smtClean="0"/>
              <a:t>가 별도로 필요한가</a:t>
            </a:r>
            <a:r>
              <a:rPr lang="en-US" altLang="ko-KR" sz="2000" dirty="0" smtClean="0"/>
              <a:t>?</a:t>
            </a:r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sz="2400" dirty="0" smtClean="0"/>
              <a:t>3. </a:t>
            </a:r>
            <a:r>
              <a:rPr lang="ko-KR" altLang="en-US" sz="2400" dirty="0" smtClean="0"/>
              <a:t>개선방안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ko-KR" altLang="en-US" sz="2000" dirty="0" smtClean="0"/>
              <a:t>① 주된 사업이 </a:t>
            </a:r>
            <a:r>
              <a:rPr lang="en-US" altLang="ko-KR" sz="2000" dirty="0" smtClean="0"/>
              <a:t>‘</a:t>
            </a:r>
            <a:r>
              <a:rPr lang="ko-KR" altLang="en-US" sz="2000" dirty="0" smtClean="0"/>
              <a:t>자체 개발한 지식재산권의 제공</a:t>
            </a:r>
            <a:r>
              <a:rPr lang="en-US" altLang="ko-KR" sz="2000" dirty="0" smtClean="0"/>
              <a:t>’</a:t>
            </a:r>
            <a:r>
              <a:rPr lang="ko-KR" altLang="en-US" sz="2000" dirty="0" smtClean="0"/>
              <a:t>인 경우 예외조항 신설</a:t>
            </a:r>
            <a:endParaRPr lang="en-US" altLang="ko-KR" sz="2000" dirty="0" smtClean="0"/>
          </a:p>
          <a:p>
            <a:pPr marL="514350" indent="-514350">
              <a:buNone/>
            </a:pPr>
            <a:r>
              <a:rPr lang="ko-KR" altLang="en-US" sz="2000" dirty="0" smtClean="0"/>
              <a:t>② </a:t>
            </a:r>
            <a:r>
              <a:rPr lang="en-US" altLang="ko-KR" sz="2000" dirty="0" smtClean="0"/>
              <a:t>‘</a:t>
            </a:r>
            <a:r>
              <a:rPr lang="ko-KR" altLang="en-US" sz="2000" dirty="0" smtClean="0"/>
              <a:t>투자신탁 또는 기금에 대한 투자</a:t>
            </a:r>
            <a:r>
              <a:rPr lang="en-US" altLang="ko-KR" sz="2000" dirty="0" smtClean="0"/>
              <a:t>’ </a:t>
            </a:r>
            <a:r>
              <a:rPr lang="ko-KR" altLang="en-US" sz="2000" dirty="0" smtClean="0"/>
              <a:t>삭제</a:t>
            </a:r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조건부 능동소득 업종 기준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altLang="ko-KR" sz="2400" dirty="0" smtClean="0"/>
              <a:t>1. </a:t>
            </a:r>
            <a:r>
              <a:rPr lang="ko-KR" altLang="en-US" sz="2400" dirty="0" smtClean="0"/>
              <a:t>현행규정</a:t>
            </a:r>
            <a:endParaRPr lang="en-US" altLang="ko-KR" sz="24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154800" indent="-514350">
              <a:buNone/>
            </a:pPr>
            <a:r>
              <a:rPr lang="en-US" altLang="ko-KR" sz="2000" dirty="0" smtClean="0"/>
              <a:t> ‘</a:t>
            </a:r>
            <a:r>
              <a:rPr lang="ko-KR" altLang="en-US" sz="2000" dirty="0" smtClean="0"/>
              <a:t>도매업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금융 및 보험업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부동산업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임대업 및 ①</a:t>
            </a:r>
            <a:r>
              <a:rPr lang="ko-KR" altLang="en-US" sz="2000" u="sng" dirty="0" smtClean="0"/>
              <a:t>대통령령으로 정하는 사업서비스업</a:t>
            </a:r>
            <a:r>
              <a:rPr lang="ko-KR" altLang="en-US" sz="2000" dirty="0" smtClean="0"/>
              <a:t>을 하는 특정외국법인으로서 ②</a:t>
            </a:r>
            <a:r>
              <a:rPr lang="ko-KR" altLang="en-US" sz="2000" u="sng" dirty="0" smtClean="0"/>
              <a:t>대통령령으로 정하는 요건</a:t>
            </a:r>
            <a:r>
              <a:rPr lang="ko-KR" altLang="en-US" sz="2000" dirty="0" smtClean="0"/>
              <a:t>에 해당하는 법인</a:t>
            </a:r>
            <a:r>
              <a:rPr lang="en-US" altLang="ko-KR" sz="2000" dirty="0" smtClean="0"/>
              <a:t>’ </a:t>
            </a:r>
            <a:r>
              <a:rPr lang="en-US" altLang="ko-KR" sz="1600" dirty="0" smtClean="0"/>
              <a:t>(</a:t>
            </a:r>
            <a:r>
              <a:rPr lang="ko-KR" altLang="en-US" sz="1600" dirty="0" err="1" smtClean="0"/>
              <a:t>국조법</a:t>
            </a:r>
            <a:r>
              <a:rPr lang="ko-KR" altLang="en-US" sz="1600" dirty="0" smtClean="0"/>
              <a:t> 제</a:t>
            </a:r>
            <a:r>
              <a:rPr lang="en-US" altLang="ko-KR" sz="1600" dirty="0" smtClean="0"/>
              <a:t>18</a:t>
            </a:r>
            <a:r>
              <a:rPr lang="ko-KR" altLang="en-US" sz="1600" dirty="0" smtClean="0"/>
              <a:t>조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 제</a:t>
            </a:r>
            <a:r>
              <a:rPr lang="en-US" altLang="ko-KR" sz="1600" dirty="0" smtClean="0"/>
              <a:t>2</a:t>
            </a:r>
            <a:r>
              <a:rPr lang="ko-KR" altLang="en-US" sz="1600" dirty="0" smtClean="0"/>
              <a:t>호</a:t>
            </a:r>
            <a:r>
              <a:rPr lang="en-US" altLang="ko-KR" sz="1600" dirty="0" smtClean="0"/>
              <a:t>)</a:t>
            </a:r>
          </a:p>
          <a:p>
            <a:pPr marL="262800" indent="-514350">
              <a:buNone/>
            </a:pPr>
            <a:r>
              <a:rPr lang="en-US" altLang="ko-KR" sz="2000" dirty="0" smtClean="0"/>
              <a:t> </a:t>
            </a:r>
          </a:p>
          <a:p>
            <a:pPr marL="334800" indent="-514350">
              <a:buNone/>
            </a:pPr>
            <a:r>
              <a:rPr lang="en-US" altLang="ko-KR" sz="2000" dirty="0" smtClean="0"/>
              <a:t> ①</a:t>
            </a:r>
            <a:r>
              <a:rPr lang="ko-KR" altLang="en-US" sz="2000" dirty="0" smtClean="0"/>
              <a:t>정보처리 및 컴퓨터운영관련업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건축기술 및 엔지니어링서비스업을 제외한 사업서비스업</a:t>
            </a:r>
            <a:r>
              <a:rPr lang="en-US" altLang="ko-KR" sz="2000" dirty="0" smtClean="0"/>
              <a:t> </a:t>
            </a:r>
            <a:r>
              <a:rPr lang="en-US" altLang="ko-KR" sz="1600" dirty="0" smtClean="0"/>
              <a:t>(</a:t>
            </a:r>
            <a:r>
              <a:rPr lang="ko-KR" altLang="en-US" sz="1600" dirty="0" err="1" smtClean="0"/>
              <a:t>국조령</a:t>
            </a:r>
            <a:r>
              <a:rPr lang="ko-KR" altLang="en-US" sz="1600" dirty="0" smtClean="0"/>
              <a:t> 제</a:t>
            </a:r>
            <a:r>
              <a:rPr lang="en-US" altLang="ko-KR" sz="1600" dirty="0" smtClean="0"/>
              <a:t>35</a:t>
            </a:r>
            <a:r>
              <a:rPr lang="ko-KR" altLang="en-US" sz="1600" dirty="0" smtClean="0"/>
              <a:t>조 제</a:t>
            </a:r>
            <a:r>
              <a:rPr lang="en-US" altLang="ko-KR" sz="1600" dirty="0" smtClean="0"/>
              <a:t>2</a:t>
            </a:r>
            <a:r>
              <a:rPr lang="ko-KR" altLang="en-US" sz="1600" dirty="0" smtClean="0"/>
              <a:t>항</a:t>
            </a:r>
            <a:r>
              <a:rPr lang="en-US" altLang="ko-KR" sz="1600" dirty="0" smtClean="0"/>
              <a:t>)</a:t>
            </a:r>
          </a:p>
          <a:p>
            <a:pPr marL="334800" indent="-514350">
              <a:buNone/>
            </a:pPr>
            <a:r>
              <a:rPr lang="en-US" altLang="ko-KR" sz="2000" dirty="0" smtClean="0"/>
              <a:t> ②</a:t>
            </a:r>
            <a:r>
              <a:rPr lang="ko-KR" altLang="en-US" sz="2000" dirty="0" smtClean="0"/>
              <a:t>위 업종에서 발생한 수입금액 또는 매입원가의 비율이 전체의 </a:t>
            </a:r>
            <a:r>
              <a:rPr lang="en-US" altLang="ko-KR" sz="2000" dirty="0" smtClean="0"/>
              <a:t>50%</a:t>
            </a:r>
            <a:r>
              <a:rPr lang="ko-KR" altLang="en-US" sz="2000" dirty="0" smtClean="0"/>
              <a:t> 초과 </a:t>
            </a:r>
            <a:r>
              <a:rPr lang="en-US" altLang="ko-KR" sz="2000" dirty="0" smtClean="0"/>
              <a:t>and </a:t>
            </a:r>
          </a:p>
          <a:p>
            <a:pPr marL="334800" indent="-514350">
              <a:buNone/>
            </a:pPr>
            <a:r>
              <a:rPr lang="en-US" altLang="ko-KR" sz="2000" dirty="0" smtClean="0"/>
              <a:t>    </a:t>
            </a:r>
            <a:r>
              <a:rPr lang="ko-KR" altLang="en-US" sz="2000" dirty="0" smtClean="0"/>
              <a:t>위 업종에서 발생한 수입금액의 합계액 또는 매입원가의 합계액 중 특수관계자와의 </a:t>
            </a:r>
            <a:r>
              <a:rPr lang="ko-KR" altLang="en-US" sz="2000" dirty="0" err="1" smtClean="0"/>
              <a:t>거래분이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50%</a:t>
            </a:r>
            <a:r>
              <a:rPr lang="ko-KR" altLang="en-US" sz="2000" dirty="0" smtClean="0"/>
              <a:t> 초과</a:t>
            </a:r>
            <a:r>
              <a:rPr lang="en-US" altLang="ko-KR" sz="2000" dirty="0" smtClean="0"/>
              <a:t> </a:t>
            </a:r>
            <a:r>
              <a:rPr lang="en-US" altLang="ko-KR" sz="1600" dirty="0" smtClean="0"/>
              <a:t>(</a:t>
            </a:r>
            <a:r>
              <a:rPr lang="ko-KR" altLang="en-US" sz="1600" dirty="0" err="1" smtClean="0"/>
              <a:t>국조령</a:t>
            </a:r>
            <a:r>
              <a:rPr lang="ko-KR" altLang="en-US" sz="1600" dirty="0" smtClean="0"/>
              <a:t> 제</a:t>
            </a:r>
            <a:r>
              <a:rPr lang="en-US" altLang="ko-KR" sz="1600" dirty="0" smtClean="0"/>
              <a:t>35</a:t>
            </a:r>
            <a:r>
              <a:rPr lang="ko-KR" altLang="en-US" sz="1600" dirty="0" smtClean="0"/>
              <a:t>조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</a:t>
            </a:r>
            <a:r>
              <a:rPr lang="en-US" altLang="ko-KR" sz="1600" dirty="0" smtClean="0"/>
              <a:t>)</a:t>
            </a:r>
          </a:p>
          <a:p>
            <a:pPr marL="514350" indent="-514350">
              <a:buNone/>
            </a:pPr>
            <a:endParaRPr lang="en-US" altLang="ko-KR" sz="1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조건부 능동소득 업종 기준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altLang="ko-KR" sz="2600" dirty="0" smtClean="0"/>
              <a:t>2. </a:t>
            </a:r>
            <a:r>
              <a:rPr lang="ko-KR" altLang="en-US" sz="2600" dirty="0" smtClean="0"/>
              <a:t>논점</a:t>
            </a:r>
            <a:endParaRPr lang="en-US" altLang="ko-KR" sz="2600" dirty="0" smtClean="0"/>
          </a:p>
          <a:p>
            <a:pPr marL="514350" indent="-514350">
              <a:buNone/>
            </a:pPr>
            <a:endParaRPr lang="en-US" altLang="ko-KR" sz="1050" dirty="0" smtClean="0"/>
          </a:p>
          <a:p>
            <a:pPr marL="514350" indent="-514350">
              <a:buNone/>
            </a:pPr>
            <a:r>
              <a:rPr lang="ko-KR" altLang="ko-KR" sz="2200" dirty="0" smtClean="0"/>
              <a:t>①</a:t>
            </a:r>
            <a:r>
              <a:rPr lang="ko-KR" altLang="en-US" sz="2200" dirty="0" smtClean="0"/>
              <a:t>부동산업 또는 임대업의 경우 경제적 합리성이 없는가</a:t>
            </a:r>
            <a:r>
              <a:rPr lang="en-US" altLang="ko-KR" sz="2200" dirty="0" smtClean="0"/>
              <a:t>?</a:t>
            </a:r>
          </a:p>
          <a:p>
            <a:pPr marL="514350" indent="-514350">
              <a:buNone/>
            </a:pPr>
            <a:r>
              <a:rPr lang="ko-KR" altLang="en-US" sz="2200" dirty="0" smtClean="0"/>
              <a:t>②서비스업 중 위 사업서비스업만 경제적 합리성이 없는가</a:t>
            </a:r>
            <a:r>
              <a:rPr lang="en-US" altLang="ko-KR" sz="2200" dirty="0" smtClean="0"/>
              <a:t>?</a:t>
            </a:r>
          </a:p>
          <a:p>
            <a:pPr marL="226800" indent="-514350">
              <a:buNone/>
            </a:pPr>
            <a:r>
              <a:rPr lang="ko-KR" altLang="en-US" sz="2200" dirty="0" smtClean="0"/>
              <a:t>③주된 업종의 판정에 따라 발생하는 </a:t>
            </a:r>
            <a:r>
              <a:rPr lang="en-US" altLang="ko-KR" sz="2200" dirty="0" smtClean="0"/>
              <a:t>‘all</a:t>
            </a:r>
            <a:r>
              <a:rPr lang="ko-KR" altLang="en-US" sz="2200" dirty="0" smtClean="0"/>
              <a:t> </a:t>
            </a:r>
            <a:r>
              <a:rPr lang="en-US" altLang="ko-KR" sz="2200" dirty="0" smtClean="0"/>
              <a:t>but nothing’ </a:t>
            </a:r>
            <a:r>
              <a:rPr lang="ko-KR" altLang="en-US" sz="2200" dirty="0" smtClean="0"/>
              <a:t>효과를 그대로 방치할 것인지</a:t>
            </a:r>
            <a:r>
              <a:rPr lang="en-US" altLang="ko-KR" sz="2200" dirty="0" smtClean="0"/>
              <a:t>?</a:t>
            </a:r>
          </a:p>
          <a:p>
            <a:pPr marL="514350" indent="-514350">
              <a:buNone/>
            </a:pPr>
            <a:r>
              <a:rPr lang="ko-KR" altLang="ko-KR" sz="2200" dirty="0" smtClean="0"/>
              <a:t>④</a:t>
            </a:r>
            <a:r>
              <a:rPr lang="ko-KR" altLang="en-US" sz="2200" dirty="0" smtClean="0"/>
              <a:t>특수관계자와의 거래 사이에 제</a:t>
            </a:r>
            <a:r>
              <a:rPr lang="en-US" altLang="ko-KR" sz="2200" dirty="0" smtClean="0"/>
              <a:t>3</a:t>
            </a:r>
            <a:r>
              <a:rPr lang="ko-KR" altLang="en-US" sz="2200" dirty="0" smtClean="0"/>
              <a:t>자를 개입시킨 경우</a:t>
            </a:r>
            <a:r>
              <a:rPr lang="en-US" altLang="ko-KR" sz="2200" dirty="0" smtClean="0"/>
              <a:t>?</a:t>
            </a:r>
            <a:endParaRPr lang="ko-KR" altLang="en-US" sz="2200" dirty="0" smtClean="0"/>
          </a:p>
          <a:p>
            <a:pPr>
              <a:buNone/>
            </a:pPr>
            <a:endParaRPr lang="en-US" altLang="ko-KR" sz="1100" dirty="0" smtClean="0"/>
          </a:p>
          <a:p>
            <a:pPr>
              <a:buNone/>
            </a:pPr>
            <a:r>
              <a:rPr lang="en-US" altLang="ko-KR" sz="2600" dirty="0" smtClean="0"/>
              <a:t>3. </a:t>
            </a:r>
            <a:r>
              <a:rPr lang="ko-KR" altLang="en-US" sz="2600" dirty="0" smtClean="0"/>
              <a:t>개선방안</a:t>
            </a:r>
            <a:endParaRPr lang="en-US" altLang="ko-KR" sz="2600" dirty="0" smtClean="0"/>
          </a:p>
          <a:p>
            <a:pPr>
              <a:buNone/>
            </a:pPr>
            <a:endParaRPr lang="en-US" altLang="ko-KR" sz="1100" dirty="0" smtClean="0"/>
          </a:p>
          <a:p>
            <a:pPr>
              <a:buNone/>
            </a:pPr>
            <a:r>
              <a:rPr lang="ko-KR" altLang="en-US" sz="2200" dirty="0" smtClean="0"/>
              <a:t>① 부동산업과 임대업의 삭제</a:t>
            </a:r>
            <a:endParaRPr lang="en-US" altLang="ko-KR" sz="2200" dirty="0" smtClean="0"/>
          </a:p>
          <a:p>
            <a:pPr>
              <a:buNone/>
            </a:pPr>
            <a:r>
              <a:rPr lang="ko-KR" altLang="en-US" sz="2200" dirty="0" smtClean="0"/>
              <a:t>② 서비스업종 재설정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용역제공장소에 따른 구분 필요</a:t>
            </a:r>
            <a:endParaRPr lang="en-US" altLang="ko-KR" sz="2200" dirty="0" smtClean="0"/>
          </a:p>
          <a:p>
            <a:pPr>
              <a:buNone/>
            </a:pPr>
            <a:r>
              <a:rPr lang="ko-KR" altLang="en-US" sz="2200" dirty="0" smtClean="0"/>
              <a:t>③ 과대합산 또는 과소합산의 문제에 대한 보완책 도입</a:t>
            </a:r>
            <a:endParaRPr lang="en-US" altLang="ko-KR" sz="2200" dirty="0" smtClean="0"/>
          </a:p>
          <a:p>
            <a:pPr>
              <a:buNone/>
            </a:pPr>
            <a:r>
              <a:rPr lang="ko-KR" altLang="en-US" sz="2200" dirty="0" smtClean="0"/>
              <a:t>④ 제</a:t>
            </a:r>
            <a:r>
              <a:rPr lang="en-US" altLang="ko-KR" sz="2200" dirty="0" smtClean="0"/>
              <a:t>3</a:t>
            </a:r>
            <a:r>
              <a:rPr lang="ko-KR" altLang="en-US" sz="2200" dirty="0" smtClean="0"/>
              <a:t>자를 거래상대방으로 위장하는 문제에 대한 보완책 도입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DA719-F27E-44B1-BE61-E4F970B5BF07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695</Words>
  <Application>Microsoft Office PowerPoint</Application>
  <PresentationFormat>화면 슬라이드 쇼(4:3)</PresentationFormat>
  <Paragraphs>136</Paragraphs>
  <Slides>10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피지배외국회사(CFC) 과세제도의 합산방식에 대한 고찰</vt:lpstr>
      <vt:lpstr>연구개요</vt:lpstr>
      <vt:lpstr>CFC 과세제도의 체계</vt:lpstr>
      <vt:lpstr>합산방식의 유형</vt:lpstr>
      <vt:lpstr>조세피난처 기준</vt:lpstr>
      <vt:lpstr>실체기준과 관리지배기준</vt:lpstr>
      <vt:lpstr>수동적 사업 기준</vt:lpstr>
      <vt:lpstr>조건부 능동소득 업종 기준</vt:lpstr>
      <vt:lpstr>조건부 능동소득 업종 기준</vt:lpstr>
      <vt:lpstr>감사합니다.</vt:lpstr>
    </vt:vector>
  </TitlesOfParts>
  <Company>조세연구원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jhma</dc:creator>
  <cp:lastModifiedBy>수기공주</cp:lastModifiedBy>
  <cp:revision>63</cp:revision>
  <dcterms:created xsi:type="dcterms:W3CDTF">2011-10-04T02:27:56Z</dcterms:created>
  <dcterms:modified xsi:type="dcterms:W3CDTF">2011-10-11T11:15:46Z</dcterms:modified>
</cp:coreProperties>
</file>