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notesMasterIdLst>
    <p:notesMasterId r:id="rId28"/>
  </p:notesMasterIdLst>
  <p:handoutMasterIdLst>
    <p:handoutMasterId r:id="rId29"/>
  </p:handoutMasterIdLst>
  <p:sldIdLst>
    <p:sldId id="327" r:id="rId2"/>
    <p:sldId id="326" r:id="rId3"/>
    <p:sldId id="328" r:id="rId4"/>
    <p:sldId id="329" r:id="rId5"/>
    <p:sldId id="310" r:id="rId6"/>
    <p:sldId id="316" r:id="rId7"/>
    <p:sldId id="304" r:id="rId8"/>
    <p:sldId id="291" r:id="rId9"/>
    <p:sldId id="292" r:id="rId10"/>
    <p:sldId id="303" r:id="rId11"/>
    <p:sldId id="333" r:id="rId12"/>
    <p:sldId id="334" r:id="rId13"/>
    <p:sldId id="306" r:id="rId14"/>
    <p:sldId id="307" r:id="rId15"/>
    <p:sldId id="308" r:id="rId16"/>
    <p:sldId id="317" r:id="rId17"/>
    <p:sldId id="311" r:id="rId18"/>
    <p:sldId id="309" r:id="rId19"/>
    <p:sldId id="319" r:id="rId20"/>
    <p:sldId id="318" r:id="rId21"/>
    <p:sldId id="322" r:id="rId22"/>
    <p:sldId id="323" r:id="rId23"/>
    <p:sldId id="324" r:id="rId24"/>
    <p:sldId id="325" r:id="rId25"/>
    <p:sldId id="332" r:id="rId26"/>
    <p:sldId id="314" r:id="rId27"/>
  </p:sldIdLst>
  <p:sldSz cx="9144000" cy="6858000" type="screen4x3"/>
  <p:notesSz cx="6815138" cy="99425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b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b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b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b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5" autoAdjust="0"/>
    <p:restoredTop sz="85126" autoAdjust="0"/>
  </p:normalViewPr>
  <p:slideViewPr>
    <p:cSldViewPr>
      <p:cViewPr varScale="1">
        <p:scale>
          <a:sx n="72" d="100"/>
          <a:sy n="72" d="100"/>
        </p:scale>
        <p:origin x="-10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1884" y="-90"/>
      </p:cViewPr>
      <p:guideLst>
        <p:guide orient="horz" pos="3132"/>
        <p:guide pos="21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4A794C-C20C-4882-9D21-261CB5F269AD}" type="doc">
      <dgm:prSet loTypeId="urn:microsoft.com/office/officeart/2005/8/layout/chevron2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pPr latinLnBrk="1"/>
          <a:endParaRPr lang="ko-KR" altLang="en-US"/>
        </a:p>
      </dgm:t>
    </dgm:pt>
    <dgm:pt modelId="{7B4AB770-2148-467E-8DB7-BD41A2345654}">
      <dgm:prSet phldrT="[텍스트]"/>
      <dgm:spPr/>
      <dgm:t>
        <a:bodyPr/>
        <a:lstStyle/>
        <a:p>
          <a:pPr latinLnBrk="1"/>
          <a:r>
            <a:rPr lang="en-US" altLang="ko-KR" dirty="0" smtClean="0"/>
            <a:t> </a:t>
          </a:r>
          <a:endParaRPr lang="ko-KR" altLang="en-US" dirty="0"/>
        </a:p>
      </dgm:t>
    </dgm:pt>
    <dgm:pt modelId="{01B7A69A-4C0E-4801-A4E9-ADA2B5EF2C09}" type="parTrans" cxnId="{BD86478F-4424-447A-BEFB-9661EAB7D387}">
      <dgm:prSet/>
      <dgm:spPr/>
      <dgm:t>
        <a:bodyPr/>
        <a:lstStyle/>
        <a:p>
          <a:pPr latinLnBrk="1"/>
          <a:endParaRPr lang="ko-KR" altLang="en-US"/>
        </a:p>
      </dgm:t>
    </dgm:pt>
    <dgm:pt modelId="{F2B54DBF-F750-4A2B-99C1-D401A8B8B41F}" type="sibTrans" cxnId="{BD86478F-4424-447A-BEFB-9661EAB7D387}">
      <dgm:prSet/>
      <dgm:spPr/>
      <dgm:t>
        <a:bodyPr/>
        <a:lstStyle/>
        <a:p>
          <a:pPr latinLnBrk="1"/>
          <a:endParaRPr lang="ko-KR" altLang="en-US"/>
        </a:p>
      </dgm:t>
    </dgm:pt>
    <dgm:pt modelId="{C35D05F8-830B-49FD-875C-9AD28A91F838}">
      <dgm:prSet phldrT="[텍스트]"/>
      <dgm:spPr/>
      <dgm:t>
        <a:bodyPr/>
        <a:lstStyle/>
        <a:p>
          <a:pPr latinLnBrk="1"/>
          <a:r>
            <a:rPr lang="en-US" altLang="ko-KR" dirty="0" smtClean="0">
              <a:latin typeface="+mn-ea"/>
              <a:ea typeface="+mn-ea"/>
            </a:rPr>
            <a:t> </a:t>
          </a:r>
          <a:endParaRPr lang="ko-KR" altLang="en-US" dirty="0">
            <a:latin typeface="+mn-ea"/>
            <a:ea typeface="+mn-ea"/>
          </a:endParaRPr>
        </a:p>
      </dgm:t>
    </dgm:pt>
    <dgm:pt modelId="{DC714E10-BEDB-4E0E-A2AE-C9FA9FA5BCCC}" type="parTrans" cxnId="{EF7BD9C9-AC5B-4C98-87DF-BC00D63AC05D}">
      <dgm:prSet/>
      <dgm:spPr/>
      <dgm:t>
        <a:bodyPr/>
        <a:lstStyle/>
        <a:p>
          <a:pPr latinLnBrk="1"/>
          <a:endParaRPr lang="ko-KR" altLang="en-US"/>
        </a:p>
      </dgm:t>
    </dgm:pt>
    <dgm:pt modelId="{C3172ECE-4FD8-43C2-81A8-214939070BCB}" type="sibTrans" cxnId="{EF7BD9C9-AC5B-4C98-87DF-BC00D63AC05D}">
      <dgm:prSet/>
      <dgm:spPr/>
      <dgm:t>
        <a:bodyPr/>
        <a:lstStyle/>
        <a:p>
          <a:pPr latinLnBrk="1"/>
          <a:endParaRPr lang="ko-KR" altLang="en-US"/>
        </a:p>
      </dgm:t>
    </dgm:pt>
    <dgm:pt modelId="{DE915190-C55C-4E08-82AE-8031338787B4}">
      <dgm:prSet phldrT="[텍스트]" custT="1"/>
      <dgm:spPr/>
      <dgm:t>
        <a:bodyPr/>
        <a:lstStyle/>
        <a:p>
          <a:pPr latinLnBrk="1"/>
          <a:r>
            <a:rPr lang="ko-KR" altLang="en-US" sz="2000" dirty="0" smtClean="0">
              <a:latin typeface="+mn-ea"/>
              <a:ea typeface="+mn-ea"/>
            </a:rPr>
            <a:t>그래프</a:t>
          </a:r>
          <a:r>
            <a:rPr lang="en-US" altLang="ko-KR" sz="2000" dirty="0" smtClean="0">
              <a:latin typeface="+mn-ea"/>
              <a:ea typeface="+mn-ea"/>
            </a:rPr>
            <a:t>, </a:t>
          </a:r>
          <a:r>
            <a:rPr lang="ko-KR" altLang="en-US" sz="2000" dirty="0" smtClean="0">
              <a:latin typeface="+mn-ea"/>
              <a:ea typeface="+mn-ea"/>
            </a:rPr>
            <a:t>설계도</a:t>
          </a:r>
          <a:r>
            <a:rPr lang="en-US" altLang="ko-KR" sz="2000" dirty="0" smtClean="0">
              <a:latin typeface="+mn-ea"/>
              <a:ea typeface="+mn-ea"/>
            </a:rPr>
            <a:t>, </a:t>
          </a:r>
          <a:r>
            <a:rPr lang="ko-KR" altLang="en-US" sz="2000" dirty="0" smtClean="0">
              <a:latin typeface="+mn-ea"/>
              <a:ea typeface="+mn-ea"/>
            </a:rPr>
            <a:t>표본</a:t>
          </a:r>
          <a:r>
            <a:rPr lang="en-US" altLang="ko-KR" sz="2000" dirty="0" smtClean="0">
              <a:latin typeface="+mn-ea"/>
              <a:ea typeface="+mn-ea"/>
            </a:rPr>
            <a:t>, </a:t>
          </a:r>
          <a:r>
            <a:rPr lang="ko-KR" altLang="en-US" sz="2000" dirty="0" smtClean="0">
              <a:latin typeface="+mn-ea"/>
              <a:ea typeface="+mn-ea"/>
            </a:rPr>
            <a:t>기관</a:t>
          </a:r>
          <a:r>
            <a:rPr lang="en-US" altLang="ko-KR" sz="2000" dirty="0" smtClean="0">
              <a:latin typeface="+mn-ea"/>
              <a:ea typeface="+mn-ea"/>
            </a:rPr>
            <a:t>, </a:t>
          </a:r>
          <a:r>
            <a:rPr lang="ko-KR" altLang="en-US" sz="2000" dirty="0" smtClean="0">
              <a:latin typeface="+mn-ea"/>
              <a:ea typeface="+mn-ea"/>
            </a:rPr>
            <a:t>병균</a:t>
          </a:r>
          <a:r>
            <a:rPr lang="en-US" altLang="ko-KR" sz="2000" dirty="0" smtClean="0">
              <a:latin typeface="+mn-ea"/>
              <a:ea typeface="+mn-ea"/>
            </a:rPr>
            <a:t>, </a:t>
          </a:r>
          <a:r>
            <a:rPr lang="ko-KR" altLang="en-US" sz="2000" dirty="0" smtClean="0">
              <a:latin typeface="+mn-ea"/>
              <a:ea typeface="+mn-ea"/>
            </a:rPr>
            <a:t>기술과 같은 </a:t>
          </a:r>
          <a:r>
            <a:rPr lang="en-US" altLang="ko-KR" sz="2000" dirty="0" smtClean="0">
              <a:latin typeface="+mn-ea"/>
              <a:ea typeface="+mn-ea"/>
            </a:rPr>
            <a:t>'</a:t>
          </a:r>
          <a:r>
            <a:rPr lang="ko-KR" altLang="en-US" sz="2000" dirty="0" smtClean="0">
              <a:latin typeface="+mn-ea"/>
              <a:ea typeface="+mn-ea"/>
            </a:rPr>
            <a:t>비인간</a:t>
          </a:r>
          <a:r>
            <a:rPr lang="en-US" altLang="ko-KR" sz="2000" dirty="0" smtClean="0">
              <a:latin typeface="+mn-ea"/>
              <a:ea typeface="+mn-ea"/>
            </a:rPr>
            <a:t>'</a:t>
          </a:r>
          <a:r>
            <a:rPr lang="ko-KR" altLang="en-US" sz="2000" dirty="0" smtClean="0">
              <a:latin typeface="+mn-ea"/>
              <a:ea typeface="+mn-ea"/>
            </a:rPr>
            <a:t>에 주목해야한다고 주장</a:t>
          </a:r>
          <a:endParaRPr lang="ko-KR" altLang="en-US" sz="2000" dirty="0">
            <a:latin typeface="+mn-ea"/>
            <a:ea typeface="+mn-ea"/>
          </a:endParaRPr>
        </a:p>
      </dgm:t>
    </dgm:pt>
    <dgm:pt modelId="{7585C8D9-C13D-42A3-B441-F357126BCC32}" type="parTrans" cxnId="{C2B3475D-36B5-42D2-9B81-1183E1AE17F7}">
      <dgm:prSet/>
      <dgm:spPr/>
      <dgm:t>
        <a:bodyPr/>
        <a:lstStyle/>
        <a:p>
          <a:pPr latinLnBrk="1"/>
          <a:endParaRPr lang="ko-KR" altLang="en-US"/>
        </a:p>
      </dgm:t>
    </dgm:pt>
    <dgm:pt modelId="{599BD831-0B89-46C3-8BCB-937E521EBFBE}" type="sibTrans" cxnId="{C2B3475D-36B5-42D2-9B81-1183E1AE17F7}">
      <dgm:prSet/>
      <dgm:spPr/>
      <dgm:t>
        <a:bodyPr/>
        <a:lstStyle/>
        <a:p>
          <a:pPr latinLnBrk="1"/>
          <a:endParaRPr lang="ko-KR" altLang="en-US"/>
        </a:p>
      </dgm:t>
    </dgm:pt>
    <dgm:pt modelId="{EE74A72B-329D-43F6-956B-32EE2D94AA7A}">
      <dgm:prSet phldrT="[텍스트]"/>
      <dgm:spPr/>
      <dgm:t>
        <a:bodyPr/>
        <a:lstStyle/>
        <a:p>
          <a:pPr latinLnBrk="1"/>
          <a:r>
            <a:rPr lang="en-US" altLang="ko-KR" dirty="0" smtClean="0">
              <a:latin typeface="+mn-ea"/>
              <a:ea typeface="+mn-ea"/>
            </a:rPr>
            <a:t> </a:t>
          </a:r>
          <a:endParaRPr lang="ko-KR" altLang="en-US" dirty="0">
            <a:latin typeface="+mn-ea"/>
            <a:ea typeface="+mn-ea"/>
          </a:endParaRPr>
        </a:p>
      </dgm:t>
    </dgm:pt>
    <dgm:pt modelId="{E6FA2606-282F-479A-9AE4-06E520980E69}" type="parTrans" cxnId="{F5547290-E291-40EB-A883-62A3392A63FA}">
      <dgm:prSet/>
      <dgm:spPr/>
      <dgm:t>
        <a:bodyPr/>
        <a:lstStyle/>
        <a:p>
          <a:pPr latinLnBrk="1"/>
          <a:endParaRPr lang="ko-KR" altLang="en-US"/>
        </a:p>
      </dgm:t>
    </dgm:pt>
    <dgm:pt modelId="{AE91FF40-DD34-4492-944D-ADCB9AD16346}" type="sibTrans" cxnId="{F5547290-E291-40EB-A883-62A3392A63FA}">
      <dgm:prSet/>
      <dgm:spPr/>
      <dgm:t>
        <a:bodyPr/>
        <a:lstStyle/>
        <a:p>
          <a:pPr latinLnBrk="1"/>
          <a:endParaRPr lang="ko-KR" altLang="en-US"/>
        </a:p>
      </dgm:t>
    </dgm:pt>
    <dgm:pt modelId="{D6E9F7B0-DC87-4915-8BDD-CDA7F8739871}">
      <dgm:prSet phldrT="[텍스트]" custT="1"/>
      <dgm:spPr/>
      <dgm:t>
        <a:bodyPr/>
        <a:lstStyle/>
        <a:p>
          <a:pPr latinLnBrk="1"/>
          <a:r>
            <a:rPr lang="ko-KR" altLang="en-US" sz="2000" dirty="0" smtClean="0">
              <a:latin typeface="+mn-ea"/>
              <a:ea typeface="+mn-ea"/>
            </a:rPr>
            <a:t>인간과 비인간이 어떤 동맹을 맺느냐에 따라 큰 차이가 발생</a:t>
          </a:r>
          <a:endParaRPr lang="ko-KR" altLang="en-US" sz="2000" dirty="0">
            <a:latin typeface="+mn-ea"/>
            <a:ea typeface="+mn-ea"/>
          </a:endParaRPr>
        </a:p>
      </dgm:t>
    </dgm:pt>
    <dgm:pt modelId="{8A2866B8-A25D-4EA0-9061-98925181D7AF}" type="parTrans" cxnId="{41956978-7365-4B5A-BE9C-757E83A86F66}">
      <dgm:prSet/>
      <dgm:spPr/>
      <dgm:t>
        <a:bodyPr/>
        <a:lstStyle/>
        <a:p>
          <a:pPr latinLnBrk="1"/>
          <a:endParaRPr lang="ko-KR" altLang="en-US"/>
        </a:p>
      </dgm:t>
    </dgm:pt>
    <dgm:pt modelId="{474B0878-5B0D-4838-9279-7ED4B24F2109}" type="sibTrans" cxnId="{41956978-7365-4B5A-BE9C-757E83A86F66}">
      <dgm:prSet/>
      <dgm:spPr/>
      <dgm:t>
        <a:bodyPr/>
        <a:lstStyle/>
        <a:p>
          <a:pPr latinLnBrk="1"/>
          <a:endParaRPr lang="ko-KR" altLang="en-US"/>
        </a:p>
      </dgm:t>
    </dgm:pt>
    <dgm:pt modelId="{CA06F94E-EF08-4420-82D9-AB682E375006}">
      <dgm:prSet phldrT="[텍스트]" custT="1"/>
      <dgm:spPr/>
      <dgm:t>
        <a:bodyPr/>
        <a:lstStyle/>
        <a:p>
          <a:pPr latinLnBrk="1"/>
          <a:r>
            <a:rPr lang="ko-KR" altLang="en-US" sz="2000" dirty="0" smtClean="0">
              <a:latin typeface="+mn-ea"/>
              <a:ea typeface="+mn-ea"/>
            </a:rPr>
            <a:t>과학적 사실이 만들어지는 과정에는 인간들만 아니라 비인간</a:t>
          </a:r>
          <a:r>
            <a:rPr lang="en-US" altLang="ko-KR" sz="2000" dirty="0" smtClean="0">
              <a:latin typeface="+mn-ea"/>
              <a:ea typeface="+mn-ea"/>
            </a:rPr>
            <a:t>(</a:t>
          </a:r>
          <a:r>
            <a:rPr lang="ko-KR" altLang="en-US" sz="2000" dirty="0" smtClean="0">
              <a:latin typeface="+mn-ea"/>
              <a:ea typeface="+mn-ea"/>
            </a:rPr>
            <a:t>실험대상</a:t>
          </a:r>
          <a:r>
            <a:rPr lang="en-US" altLang="ko-KR" sz="2000" dirty="0" smtClean="0">
              <a:latin typeface="+mn-ea"/>
              <a:ea typeface="+mn-ea"/>
            </a:rPr>
            <a:t>, </a:t>
          </a:r>
          <a:r>
            <a:rPr lang="ko-KR" altLang="en-US" sz="2000" dirty="0" smtClean="0">
              <a:latin typeface="+mn-ea"/>
              <a:ea typeface="+mn-ea"/>
            </a:rPr>
            <a:t>실험기구 등</a:t>
          </a:r>
          <a:r>
            <a:rPr lang="en-US" altLang="ko-KR" sz="2000" dirty="0" smtClean="0">
              <a:latin typeface="+mn-ea"/>
              <a:ea typeface="+mn-ea"/>
            </a:rPr>
            <a:t>)</a:t>
          </a:r>
          <a:r>
            <a:rPr lang="ko-KR" altLang="en-US" sz="2000" dirty="0" smtClean="0">
              <a:latin typeface="+mn-ea"/>
              <a:ea typeface="+mn-ea"/>
            </a:rPr>
            <a:t>도 행위자의 역할을 함</a:t>
          </a:r>
          <a:endParaRPr lang="ko-KR" altLang="en-US" sz="2000" dirty="0">
            <a:latin typeface="+mn-ea"/>
            <a:ea typeface="+mn-ea"/>
          </a:endParaRPr>
        </a:p>
      </dgm:t>
    </dgm:pt>
    <dgm:pt modelId="{6D6B0C9E-5DC6-4E30-BC71-49B855FFD087}" type="sibTrans" cxnId="{5D9B5BDF-EC99-4A4F-8821-74B6E510AAEB}">
      <dgm:prSet/>
      <dgm:spPr/>
      <dgm:t>
        <a:bodyPr/>
        <a:lstStyle/>
        <a:p>
          <a:pPr latinLnBrk="1"/>
          <a:endParaRPr lang="ko-KR" altLang="en-US"/>
        </a:p>
      </dgm:t>
    </dgm:pt>
    <dgm:pt modelId="{1C708958-E3D2-4336-ABE1-F137A13D6257}" type="parTrans" cxnId="{5D9B5BDF-EC99-4A4F-8821-74B6E510AAEB}">
      <dgm:prSet/>
      <dgm:spPr/>
      <dgm:t>
        <a:bodyPr/>
        <a:lstStyle/>
        <a:p>
          <a:pPr latinLnBrk="1"/>
          <a:endParaRPr lang="ko-KR" altLang="en-US"/>
        </a:p>
      </dgm:t>
    </dgm:pt>
    <dgm:pt modelId="{5A864FD0-5C35-4DA2-B788-249003944CE7}">
      <dgm:prSet phldrT="[텍스트]" custT="1"/>
      <dgm:spPr/>
      <dgm:t>
        <a:bodyPr/>
        <a:lstStyle/>
        <a:p>
          <a:pPr latinLnBrk="1"/>
          <a:r>
            <a:rPr lang="en-US" altLang="ko-KR" sz="2000" dirty="0" smtClean="0">
              <a:latin typeface="+mn-ea"/>
              <a:ea typeface="+mn-ea"/>
            </a:rPr>
            <a:t> </a:t>
          </a:r>
          <a:r>
            <a:rPr lang="ko-KR" altLang="en-US" sz="2000" dirty="0" smtClean="0">
              <a:latin typeface="+mn-ea"/>
              <a:ea typeface="+mn-ea"/>
            </a:rPr>
            <a:t>인간</a:t>
          </a:r>
          <a:r>
            <a:rPr lang="en-US" altLang="ko-KR" sz="2000" dirty="0" smtClean="0">
              <a:latin typeface="+mn-ea"/>
              <a:ea typeface="+mn-ea"/>
            </a:rPr>
            <a:t>/</a:t>
          </a:r>
          <a:r>
            <a:rPr lang="ko-KR" altLang="en-US" sz="2000" dirty="0" smtClean="0">
              <a:latin typeface="+mn-ea"/>
              <a:ea typeface="+mn-ea"/>
            </a:rPr>
            <a:t>비인간을 선험적으로 구분하지 않고 세계가  어떻게 실체들의 행위에 따라 만들어지는가를 이해하고자 한다</a:t>
          </a:r>
          <a:r>
            <a:rPr lang="en-US" altLang="ko-KR" sz="2000" dirty="0" smtClean="0">
              <a:latin typeface="+mn-ea"/>
              <a:ea typeface="+mn-ea"/>
            </a:rPr>
            <a:t>. </a:t>
          </a:r>
          <a:endParaRPr lang="ko-KR" altLang="en-US" sz="2000" dirty="0">
            <a:latin typeface="+mn-ea"/>
            <a:ea typeface="+mn-ea"/>
          </a:endParaRPr>
        </a:p>
      </dgm:t>
    </dgm:pt>
    <dgm:pt modelId="{8945E0D6-9FF3-4FC5-B556-D0A733ADAFDA}" type="parTrans" cxnId="{3B6C6346-86F9-4227-A1CC-43E581884254}">
      <dgm:prSet/>
      <dgm:spPr/>
      <dgm:t>
        <a:bodyPr/>
        <a:lstStyle/>
        <a:p>
          <a:pPr latinLnBrk="1"/>
          <a:endParaRPr lang="ko-KR" altLang="en-US"/>
        </a:p>
      </dgm:t>
    </dgm:pt>
    <dgm:pt modelId="{40E0F682-199C-41EB-A0C4-97348C8BF992}" type="sibTrans" cxnId="{3B6C6346-86F9-4227-A1CC-43E581884254}">
      <dgm:prSet/>
      <dgm:spPr/>
      <dgm:t>
        <a:bodyPr/>
        <a:lstStyle/>
        <a:p>
          <a:pPr latinLnBrk="1"/>
          <a:endParaRPr lang="ko-KR" altLang="en-US"/>
        </a:p>
      </dgm:t>
    </dgm:pt>
    <dgm:pt modelId="{DE85D440-49D0-4662-9124-CDB5923A3C39}" type="pres">
      <dgm:prSet presAssocID="{2C4A794C-C20C-4882-9D21-261CB5F269A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BFD9FE0-7C80-4CFD-B0F5-8544F88F6371}" type="pres">
      <dgm:prSet presAssocID="{7B4AB770-2148-467E-8DB7-BD41A2345654}" presName="composite" presStyleCnt="0"/>
      <dgm:spPr/>
    </dgm:pt>
    <dgm:pt modelId="{D4F61A60-4F8D-4B7F-97C8-6D9495C3F3BD}" type="pres">
      <dgm:prSet presAssocID="{7B4AB770-2148-467E-8DB7-BD41A234565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6458908-8490-4D74-BC4D-E227183DCBA9}" type="pres">
      <dgm:prSet presAssocID="{7B4AB770-2148-467E-8DB7-BD41A2345654}" presName="descendantText" presStyleLbl="alignAcc1" presStyleIdx="0" presStyleCnt="3" custScaleY="215778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B9ED0A5-8AD4-45D4-8AD6-71B128D5A85F}" type="pres">
      <dgm:prSet presAssocID="{F2B54DBF-F750-4A2B-99C1-D401A8B8B41F}" presName="sp" presStyleCnt="0"/>
      <dgm:spPr/>
    </dgm:pt>
    <dgm:pt modelId="{7434E557-D00F-4AAF-9667-82C15990F4DB}" type="pres">
      <dgm:prSet presAssocID="{C35D05F8-830B-49FD-875C-9AD28A91F838}" presName="composite" presStyleCnt="0"/>
      <dgm:spPr/>
    </dgm:pt>
    <dgm:pt modelId="{4FDAEE1A-4443-43EA-9112-81B4DB1E78EE}" type="pres">
      <dgm:prSet presAssocID="{C35D05F8-830B-49FD-875C-9AD28A91F838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A510B66-60CD-499F-A872-AC82CF01DE9E}" type="pres">
      <dgm:prSet presAssocID="{C35D05F8-830B-49FD-875C-9AD28A91F838}" presName="descendantText" presStyleLbl="alignAcc1" presStyleIdx="1" presStyleCnt="3" custLinFactNeighborX="1580" custLinFactNeighborY="3724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EE5E8AF-76D7-446F-8B94-14C496741B67}" type="pres">
      <dgm:prSet presAssocID="{C3172ECE-4FD8-43C2-81A8-214939070BCB}" presName="sp" presStyleCnt="0"/>
      <dgm:spPr/>
    </dgm:pt>
    <dgm:pt modelId="{E5C2E485-195E-4780-976A-F8AA8541D55F}" type="pres">
      <dgm:prSet presAssocID="{EE74A72B-329D-43F6-956B-32EE2D94AA7A}" presName="composite" presStyleCnt="0"/>
      <dgm:spPr/>
    </dgm:pt>
    <dgm:pt modelId="{4478DC77-8868-4F9A-866C-79C985002DE6}" type="pres">
      <dgm:prSet presAssocID="{EE74A72B-329D-43F6-956B-32EE2D94AA7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C7738A3-2F94-43D6-98E6-1A7FC4903A24}" type="pres">
      <dgm:prSet presAssocID="{EE74A72B-329D-43F6-956B-32EE2D94AA7A}" presName="descendantText" presStyleLbl="alignAcc1" presStyleIdx="2" presStyleCnt="3" custScaleY="6523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A08540E7-F04B-4C12-A63D-A3426DBA66F9}" type="presOf" srcId="{2C4A794C-C20C-4882-9D21-261CB5F269AD}" destId="{DE85D440-49D0-4662-9124-CDB5923A3C39}" srcOrd="0" destOrd="0" presId="urn:microsoft.com/office/officeart/2005/8/layout/chevron2"/>
    <dgm:cxn modelId="{3B6C6346-86F9-4227-A1CC-43E581884254}" srcId="{7B4AB770-2148-467E-8DB7-BD41A2345654}" destId="{5A864FD0-5C35-4DA2-B788-249003944CE7}" srcOrd="0" destOrd="0" parTransId="{8945E0D6-9FF3-4FC5-B556-D0A733ADAFDA}" sibTransId="{40E0F682-199C-41EB-A0C4-97348C8BF992}"/>
    <dgm:cxn modelId="{41956978-7365-4B5A-BE9C-757E83A86F66}" srcId="{EE74A72B-329D-43F6-956B-32EE2D94AA7A}" destId="{D6E9F7B0-DC87-4915-8BDD-CDA7F8739871}" srcOrd="0" destOrd="0" parTransId="{8A2866B8-A25D-4EA0-9061-98925181D7AF}" sibTransId="{474B0878-5B0D-4838-9279-7ED4B24F2109}"/>
    <dgm:cxn modelId="{3F4DA285-6EAE-4759-BBE6-15A167D5017E}" type="presOf" srcId="{7B4AB770-2148-467E-8DB7-BD41A2345654}" destId="{D4F61A60-4F8D-4B7F-97C8-6D9495C3F3BD}" srcOrd="0" destOrd="0" presId="urn:microsoft.com/office/officeart/2005/8/layout/chevron2"/>
    <dgm:cxn modelId="{0E3BEE37-4BA7-45B5-B95C-DFCB73F2D84F}" type="presOf" srcId="{D6E9F7B0-DC87-4915-8BDD-CDA7F8739871}" destId="{1C7738A3-2F94-43D6-98E6-1A7FC4903A24}" srcOrd="0" destOrd="0" presId="urn:microsoft.com/office/officeart/2005/8/layout/chevron2"/>
    <dgm:cxn modelId="{16668C66-4EE6-43DE-8221-F5DD972F70D6}" type="presOf" srcId="{CA06F94E-EF08-4420-82D9-AB682E375006}" destId="{B6458908-8490-4D74-BC4D-E227183DCBA9}" srcOrd="0" destOrd="1" presId="urn:microsoft.com/office/officeart/2005/8/layout/chevron2"/>
    <dgm:cxn modelId="{5D9B5BDF-EC99-4A4F-8821-74B6E510AAEB}" srcId="{7B4AB770-2148-467E-8DB7-BD41A2345654}" destId="{CA06F94E-EF08-4420-82D9-AB682E375006}" srcOrd="1" destOrd="0" parTransId="{1C708958-E3D2-4336-ABE1-F137A13D6257}" sibTransId="{6D6B0C9E-5DC6-4E30-BC71-49B855FFD087}"/>
    <dgm:cxn modelId="{5FF84605-18A0-496E-95C8-5240689CCFFD}" type="presOf" srcId="{EE74A72B-329D-43F6-956B-32EE2D94AA7A}" destId="{4478DC77-8868-4F9A-866C-79C985002DE6}" srcOrd="0" destOrd="0" presId="urn:microsoft.com/office/officeart/2005/8/layout/chevron2"/>
    <dgm:cxn modelId="{EF7BD9C9-AC5B-4C98-87DF-BC00D63AC05D}" srcId="{2C4A794C-C20C-4882-9D21-261CB5F269AD}" destId="{C35D05F8-830B-49FD-875C-9AD28A91F838}" srcOrd="1" destOrd="0" parTransId="{DC714E10-BEDB-4E0E-A2AE-C9FA9FA5BCCC}" sibTransId="{C3172ECE-4FD8-43C2-81A8-214939070BCB}"/>
    <dgm:cxn modelId="{F4A917B7-BC44-4852-935B-0FB411F92994}" type="presOf" srcId="{C35D05F8-830B-49FD-875C-9AD28A91F838}" destId="{4FDAEE1A-4443-43EA-9112-81B4DB1E78EE}" srcOrd="0" destOrd="0" presId="urn:microsoft.com/office/officeart/2005/8/layout/chevron2"/>
    <dgm:cxn modelId="{1CE9DA5F-91D6-4B87-B23E-F0996A4DDE76}" type="presOf" srcId="{DE915190-C55C-4E08-82AE-8031338787B4}" destId="{FA510B66-60CD-499F-A872-AC82CF01DE9E}" srcOrd="0" destOrd="0" presId="urn:microsoft.com/office/officeart/2005/8/layout/chevron2"/>
    <dgm:cxn modelId="{7939BBF9-6433-45EA-A9AD-56809C3DDB97}" type="presOf" srcId="{5A864FD0-5C35-4DA2-B788-249003944CE7}" destId="{B6458908-8490-4D74-BC4D-E227183DCBA9}" srcOrd="0" destOrd="0" presId="urn:microsoft.com/office/officeart/2005/8/layout/chevron2"/>
    <dgm:cxn modelId="{BD86478F-4424-447A-BEFB-9661EAB7D387}" srcId="{2C4A794C-C20C-4882-9D21-261CB5F269AD}" destId="{7B4AB770-2148-467E-8DB7-BD41A2345654}" srcOrd="0" destOrd="0" parTransId="{01B7A69A-4C0E-4801-A4E9-ADA2B5EF2C09}" sibTransId="{F2B54DBF-F750-4A2B-99C1-D401A8B8B41F}"/>
    <dgm:cxn modelId="{F5547290-E291-40EB-A883-62A3392A63FA}" srcId="{2C4A794C-C20C-4882-9D21-261CB5F269AD}" destId="{EE74A72B-329D-43F6-956B-32EE2D94AA7A}" srcOrd="2" destOrd="0" parTransId="{E6FA2606-282F-479A-9AE4-06E520980E69}" sibTransId="{AE91FF40-DD34-4492-944D-ADCB9AD16346}"/>
    <dgm:cxn modelId="{C2B3475D-36B5-42D2-9B81-1183E1AE17F7}" srcId="{C35D05F8-830B-49FD-875C-9AD28A91F838}" destId="{DE915190-C55C-4E08-82AE-8031338787B4}" srcOrd="0" destOrd="0" parTransId="{7585C8D9-C13D-42A3-B441-F357126BCC32}" sibTransId="{599BD831-0B89-46C3-8BCB-937E521EBFBE}"/>
    <dgm:cxn modelId="{D7FFAEEC-9B62-4E75-9C49-142033AB1233}" type="presParOf" srcId="{DE85D440-49D0-4662-9124-CDB5923A3C39}" destId="{CBFD9FE0-7C80-4CFD-B0F5-8544F88F6371}" srcOrd="0" destOrd="0" presId="urn:microsoft.com/office/officeart/2005/8/layout/chevron2"/>
    <dgm:cxn modelId="{3FD84FF5-D488-4E67-884F-F82DD66AAC9E}" type="presParOf" srcId="{CBFD9FE0-7C80-4CFD-B0F5-8544F88F6371}" destId="{D4F61A60-4F8D-4B7F-97C8-6D9495C3F3BD}" srcOrd="0" destOrd="0" presId="urn:microsoft.com/office/officeart/2005/8/layout/chevron2"/>
    <dgm:cxn modelId="{64F0834F-BFFD-4C33-97F1-0DB39D5521D7}" type="presParOf" srcId="{CBFD9FE0-7C80-4CFD-B0F5-8544F88F6371}" destId="{B6458908-8490-4D74-BC4D-E227183DCBA9}" srcOrd="1" destOrd="0" presId="urn:microsoft.com/office/officeart/2005/8/layout/chevron2"/>
    <dgm:cxn modelId="{93568FC0-5E63-43C7-98DD-16FB20F3103D}" type="presParOf" srcId="{DE85D440-49D0-4662-9124-CDB5923A3C39}" destId="{DB9ED0A5-8AD4-45D4-8AD6-71B128D5A85F}" srcOrd="1" destOrd="0" presId="urn:microsoft.com/office/officeart/2005/8/layout/chevron2"/>
    <dgm:cxn modelId="{B5F7C45F-7005-48D4-A3E0-DCC41AFA47A2}" type="presParOf" srcId="{DE85D440-49D0-4662-9124-CDB5923A3C39}" destId="{7434E557-D00F-4AAF-9667-82C15990F4DB}" srcOrd="2" destOrd="0" presId="urn:microsoft.com/office/officeart/2005/8/layout/chevron2"/>
    <dgm:cxn modelId="{ABC4A44D-24A4-424B-BB52-69C5BD400C00}" type="presParOf" srcId="{7434E557-D00F-4AAF-9667-82C15990F4DB}" destId="{4FDAEE1A-4443-43EA-9112-81B4DB1E78EE}" srcOrd="0" destOrd="0" presId="urn:microsoft.com/office/officeart/2005/8/layout/chevron2"/>
    <dgm:cxn modelId="{A7586D97-C831-4EDC-A584-BB730D1E6070}" type="presParOf" srcId="{7434E557-D00F-4AAF-9667-82C15990F4DB}" destId="{FA510B66-60CD-499F-A872-AC82CF01DE9E}" srcOrd="1" destOrd="0" presId="urn:microsoft.com/office/officeart/2005/8/layout/chevron2"/>
    <dgm:cxn modelId="{BD9BE635-470F-43CC-A83F-234FC4BB0F76}" type="presParOf" srcId="{DE85D440-49D0-4662-9124-CDB5923A3C39}" destId="{BEE5E8AF-76D7-446F-8B94-14C496741B67}" srcOrd="3" destOrd="0" presId="urn:microsoft.com/office/officeart/2005/8/layout/chevron2"/>
    <dgm:cxn modelId="{FFDECA5D-1CE6-4953-AD73-38AEFD14AF7A}" type="presParOf" srcId="{DE85D440-49D0-4662-9124-CDB5923A3C39}" destId="{E5C2E485-195E-4780-976A-F8AA8541D55F}" srcOrd="4" destOrd="0" presId="urn:microsoft.com/office/officeart/2005/8/layout/chevron2"/>
    <dgm:cxn modelId="{8F2C434D-0847-4448-B2FD-385FD48E1F70}" type="presParOf" srcId="{E5C2E485-195E-4780-976A-F8AA8541D55F}" destId="{4478DC77-8868-4F9A-866C-79C985002DE6}" srcOrd="0" destOrd="0" presId="urn:microsoft.com/office/officeart/2005/8/layout/chevron2"/>
    <dgm:cxn modelId="{57A2CBE1-1FDE-4894-8EA1-35C63550816A}" type="presParOf" srcId="{E5C2E485-195E-4780-976A-F8AA8541D55F}" destId="{1C7738A3-2F94-43D6-98E6-1A7FC4903A2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F61A60-4F8D-4B7F-97C8-6D9495C3F3BD}">
      <dsp:nvSpPr>
        <dsp:cNvPr id="0" name=""/>
        <dsp:cNvSpPr/>
      </dsp:nvSpPr>
      <dsp:spPr>
        <a:xfrm rot="5400000">
          <a:off x="-233445" y="838389"/>
          <a:ext cx="1556301" cy="1089411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100" kern="1200" dirty="0" smtClean="0"/>
            <a:t> </a:t>
          </a:r>
          <a:endParaRPr lang="ko-KR" altLang="en-US" sz="2100" kern="1200" dirty="0"/>
        </a:p>
      </dsp:txBody>
      <dsp:txXfrm rot="-5400000">
        <a:off x="1" y="1149650"/>
        <a:ext cx="1089411" cy="466890"/>
      </dsp:txXfrm>
    </dsp:sp>
    <dsp:sp modelId="{B6458908-8490-4D74-BC4D-E227183DCBA9}">
      <dsp:nvSpPr>
        <dsp:cNvPr id="0" name=""/>
        <dsp:cNvSpPr/>
      </dsp:nvSpPr>
      <dsp:spPr>
        <a:xfrm rot="5400000">
          <a:off x="3703865" y="-2595113"/>
          <a:ext cx="2182801" cy="74117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ko-KR" sz="2000" kern="1200" dirty="0" smtClean="0">
              <a:latin typeface="+mn-ea"/>
              <a:ea typeface="+mn-ea"/>
            </a:rPr>
            <a:t> </a:t>
          </a:r>
          <a:r>
            <a:rPr lang="ko-KR" altLang="en-US" sz="2000" kern="1200" dirty="0" smtClean="0">
              <a:latin typeface="+mn-ea"/>
              <a:ea typeface="+mn-ea"/>
            </a:rPr>
            <a:t>인간</a:t>
          </a:r>
          <a:r>
            <a:rPr lang="en-US" altLang="ko-KR" sz="2000" kern="1200" dirty="0" smtClean="0">
              <a:latin typeface="+mn-ea"/>
              <a:ea typeface="+mn-ea"/>
            </a:rPr>
            <a:t>/</a:t>
          </a:r>
          <a:r>
            <a:rPr lang="ko-KR" altLang="en-US" sz="2000" kern="1200" dirty="0" smtClean="0">
              <a:latin typeface="+mn-ea"/>
              <a:ea typeface="+mn-ea"/>
            </a:rPr>
            <a:t>비인간을 선험적으로 구분하지 않고 세계가  어떻게 실체들의 행위에 따라 만들어지는가를 이해하고자 한다</a:t>
          </a:r>
          <a:r>
            <a:rPr lang="en-US" altLang="ko-KR" sz="2000" kern="1200" dirty="0" smtClean="0">
              <a:latin typeface="+mn-ea"/>
              <a:ea typeface="+mn-ea"/>
            </a:rPr>
            <a:t>. </a:t>
          </a:r>
          <a:endParaRPr lang="ko-KR" altLang="en-US" sz="2000" kern="1200" dirty="0">
            <a:latin typeface="+mn-ea"/>
            <a:ea typeface="+mn-ea"/>
          </a:endParaRPr>
        </a:p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2000" kern="1200" dirty="0" smtClean="0">
              <a:latin typeface="+mn-ea"/>
              <a:ea typeface="+mn-ea"/>
            </a:rPr>
            <a:t>과학적 사실이 만들어지는 과정에는 인간들만 아니라 비인간</a:t>
          </a:r>
          <a:r>
            <a:rPr lang="en-US" altLang="ko-KR" sz="2000" kern="1200" dirty="0" smtClean="0">
              <a:latin typeface="+mn-ea"/>
              <a:ea typeface="+mn-ea"/>
            </a:rPr>
            <a:t>(</a:t>
          </a:r>
          <a:r>
            <a:rPr lang="ko-KR" altLang="en-US" sz="2000" kern="1200" dirty="0" smtClean="0">
              <a:latin typeface="+mn-ea"/>
              <a:ea typeface="+mn-ea"/>
            </a:rPr>
            <a:t>실험대상</a:t>
          </a:r>
          <a:r>
            <a:rPr lang="en-US" altLang="ko-KR" sz="2000" kern="1200" dirty="0" smtClean="0">
              <a:latin typeface="+mn-ea"/>
              <a:ea typeface="+mn-ea"/>
            </a:rPr>
            <a:t>, </a:t>
          </a:r>
          <a:r>
            <a:rPr lang="ko-KR" altLang="en-US" sz="2000" kern="1200" dirty="0" smtClean="0">
              <a:latin typeface="+mn-ea"/>
              <a:ea typeface="+mn-ea"/>
            </a:rPr>
            <a:t>실험기구 등</a:t>
          </a:r>
          <a:r>
            <a:rPr lang="en-US" altLang="ko-KR" sz="2000" kern="1200" dirty="0" smtClean="0">
              <a:latin typeface="+mn-ea"/>
              <a:ea typeface="+mn-ea"/>
            </a:rPr>
            <a:t>)</a:t>
          </a:r>
          <a:r>
            <a:rPr lang="ko-KR" altLang="en-US" sz="2000" kern="1200" dirty="0" smtClean="0">
              <a:latin typeface="+mn-ea"/>
              <a:ea typeface="+mn-ea"/>
            </a:rPr>
            <a:t>도 행위자의 역할을 함</a:t>
          </a:r>
          <a:endParaRPr lang="ko-KR" altLang="en-US" sz="2000" kern="1200" dirty="0">
            <a:latin typeface="+mn-ea"/>
            <a:ea typeface="+mn-ea"/>
          </a:endParaRPr>
        </a:p>
      </dsp:txBody>
      <dsp:txXfrm rot="-5400000">
        <a:off x="1089411" y="125897"/>
        <a:ext cx="7305154" cy="1969689"/>
      </dsp:txXfrm>
    </dsp:sp>
    <dsp:sp modelId="{4FDAEE1A-4443-43EA-9112-81B4DB1E78EE}">
      <dsp:nvSpPr>
        <dsp:cNvPr id="0" name=""/>
        <dsp:cNvSpPr/>
      </dsp:nvSpPr>
      <dsp:spPr>
        <a:xfrm rot="5400000">
          <a:off x="-233445" y="2268874"/>
          <a:ext cx="1556301" cy="1089411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19050" cap="flat" cmpd="sng" algn="ctr">
          <a:solidFill>
            <a:schemeClr val="accent3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100" kern="1200" dirty="0" smtClean="0">
              <a:latin typeface="+mn-ea"/>
              <a:ea typeface="+mn-ea"/>
            </a:rPr>
            <a:t> </a:t>
          </a:r>
          <a:endParaRPr lang="ko-KR" altLang="en-US" sz="2100" kern="1200" dirty="0">
            <a:latin typeface="+mn-ea"/>
            <a:ea typeface="+mn-ea"/>
          </a:endParaRPr>
        </a:p>
      </dsp:txBody>
      <dsp:txXfrm rot="-5400000">
        <a:off x="1" y="2580135"/>
        <a:ext cx="1089411" cy="466890"/>
      </dsp:txXfrm>
    </dsp:sp>
    <dsp:sp modelId="{FA510B66-60CD-499F-A872-AC82CF01DE9E}">
      <dsp:nvSpPr>
        <dsp:cNvPr id="0" name=""/>
        <dsp:cNvSpPr/>
      </dsp:nvSpPr>
      <dsp:spPr>
        <a:xfrm rot="5400000">
          <a:off x="4289468" y="-787859"/>
          <a:ext cx="1011595" cy="74117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2000" kern="1200" dirty="0" smtClean="0">
              <a:latin typeface="+mn-ea"/>
              <a:ea typeface="+mn-ea"/>
            </a:rPr>
            <a:t>그래프</a:t>
          </a:r>
          <a:r>
            <a:rPr lang="en-US" altLang="ko-KR" sz="2000" kern="1200" dirty="0" smtClean="0">
              <a:latin typeface="+mn-ea"/>
              <a:ea typeface="+mn-ea"/>
            </a:rPr>
            <a:t>, </a:t>
          </a:r>
          <a:r>
            <a:rPr lang="ko-KR" altLang="en-US" sz="2000" kern="1200" dirty="0" smtClean="0">
              <a:latin typeface="+mn-ea"/>
              <a:ea typeface="+mn-ea"/>
            </a:rPr>
            <a:t>설계도</a:t>
          </a:r>
          <a:r>
            <a:rPr lang="en-US" altLang="ko-KR" sz="2000" kern="1200" dirty="0" smtClean="0">
              <a:latin typeface="+mn-ea"/>
              <a:ea typeface="+mn-ea"/>
            </a:rPr>
            <a:t>, </a:t>
          </a:r>
          <a:r>
            <a:rPr lang="ko-KR" altLang="en-US" sz="2000" kern="1200" dirty="0" smtClean="0">
              <a:latin typeface="+mn-ea"/>
              <a:ea typeface="+mn-ea"/>
            </a:rPr>
            <a:t>표본</a:t>
          </a:r>
          <a:r>
            <a:rPr lang="en-US" altLang="ko-KR" sz="2000" kern="1200" dirty="0" smtClean="0">
              <a:latin typeface="+mn-ea"/>
              <a:ea typeface="+mn-ea"/>
            </a:rPr>
            <a:t>, </a:t>
          </a:r>
          <a:r>
            <a:rPr lang="ko-KR" altLang="en-US" sz="2000" kern="1200" dirty="0" smtClean="0">
              <a:latin typeface="+mn-ea"/>
              <a:ea typeface="+mn-ea"/>
            </a:rPr>
            <a:t>기관</a:t>
          </a:r>
          <a:r>
            <a:rPr lang="en-US" altLang="ko-KR" sz="2000" kern="1200" dirty="0" smtClean="0">
              <a:latin typeface="+mn-ea"/>
              <a:ea typeface="+mn-ea"/>
            </a:rPr>
            <a:t>, </a:t>
          </a:r>
          <a:r>
            <a:rPr lang="ko-KR" altLang="en-US" sz="2000" kern="1200" dirty="0" smtClean="0">
              <a:latin typeface="+mn-ea"/>
              <a:ea typeface="+mn-ea"/>
            </a:rPr>
            <a:t>병균</a:t>
          </a:r>
          <a:r>
            <a:rPr lang="en-US" altLang="ko-KR" sz="2000" kern="1200" dirty="0" smtClean="0">
              <a:latin typeface="+mn-ea"/>
              <a:ea typeface="+mn-ea"/>
            </a:rPr>
            <a:t>, </a:t>
          </a:r>
          <a:r>
            <a:rPr lang="ko-KR" altLang="en-US" sz="2000" kern="1200" dirty="0" smtClean="0">
              <a:latin typeface="+mn-ea"/>
              <a:ea typeface="+mn-ea"/>
            </a:rPr>
            <a:t>기술과 같은 </a:t>
          </a:r>
          <a:r>
            <a:rPr lang="en-US" altLang="ko-KR" sz="2000" kern="1200" dirty="0" smtClean="0">
              <a:latin typeface="+mn-ea"/>
              <a:ea typeface="+mn-ea"/>
            </a:rPr>
            <a:t>'</a:t>
          </a:r>
          <a:r>
            <a:rPr lang="ko-KR" altLang="en-US" sz="2000" kern="1200" dirty="0" smtClean="0">
              <a:latin typeface="+mn-ea"/>
              <a:ea typeface="+mn-ea"/>
            </a:rPr>
            <a:t>비인간</a:t>
          </a:r>
          <a:r>
            <a:rPr lang="en-US" altLang="ko-KR" sz="2000" kern="1200" dirty="0" smtClean="0">
              <a:latin typeface="+mn-ea"/>
              <a:ea typeface="+mn-ea"/>
            </a:rPr>
            <a:t>'</a:t>
          </a:r>
          <a:r>
            <a:rPr lang="ko-KR" altLang="en-US" sz="2000" kern="1200" dirty="0" smtClean="0">
              <a:latin typeface="+mn-ea"/>
              <a:ea typeface="+mn-ea"/>
            </a:rPr>
            <a:t>에 주목해야한다고 주장</a:t>
          </a:r>
          <a:endParaRPr lang="ko-KR" altLang="en-US" sz="2000" kern="1200" dirty="0">
            <a:latin typeface="+mn-ea"/>
            <a:ea typeface="+mn-ea"/>
          </a:endParaRPr>
        </a:p>
      </dsp:txBody>
      <dsp:txXfrm rot="-5400000">
        <a:off x="1089411" y="2461580"/>
        <a:ext cx="7362328" cy="912831"/>
      </dsp:txXfrm>
    </dsp:sp>
    <dsp:sp modelId="{4478DC77-8868-4F9A-866C-79C985002DE6}">
      <dsp:nvSpPr>
        <dsp:cNvPr id="0" name=""/>
        <dsp:cNvSpPr/>
      </dsp:nvSpPr>
      <dsp:spPr>
        <a:xfrm rot="5400000">
          <a:off x="-233445" y="3658462"/>
          <a:ext cx="1556301" cy="1089411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9050" cap="flat" cmpd="sng" algn="ctr">
          <a:solidFill>
            <a:schemeClr val="accent3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100" kern="1200" dirty="0" smtClean="0">
              <a:latin typeface="+mn-ea"/>
              <a:ea typeface="+mn-ea"/>
            </a:rPr>
            <a:t> </a:t>
          </a:r>
          <a:endParaRPr lang="ko-KR" altLang="en-US" sz="2100" kern="1200" dirty="0">
            <a:latin typeface="+mn-ea"/>
            <a:ea typeface="+mn-ea"/>
          </a:endParaRPr>
        </a:p>
      </dsp:txBody>
      <dsp:txXfrm rot="-5400000">
        <a:off x="1" y="3969723"/>
        <a:ext cx="1089411" cy="466890"/>
      </dsp:txXfrm>
    </dsp:sp>
    <dsp:sp modelId="{1C7738A3-2F94-43D6-98E6-1A7FC4903A24}">
      <dsp:nvSpPr>
        <dsp:cNvPr id="0" name=""/>
        <dsp:cNvSpPr/>
      </dsp:nvSpPr>
      <dsp:spPr>
        <a:xfrm rot="5400000">
          <a:off x="4465288" y="224959"/>
          <a:ext cx="659955" cy="74117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2000" kern="1200" dirty="0" smtClean="0">
              <a:latin typeface="+mn-ea"/>
              <a:ea typeface="+mn-ea"/>
            </a:rPr>
            <a:t>인간과 비인간이 어떤 동맹을 맺느냐에 따라 큰 차이가 발생</a:t>
          </a:r>
          <a:endParaRPr lang="ko-KR" altLang="en-US" sz="2000" kern="1200" dirty="0">
            <a:latin typeface="+mn-ea"/>
            <a:ea typeface="+mn-ea"/>
          </a:endParaRPr>
        </a:p>
      </dsp:txBody>
      <dsp:txXfrm rot="-5400000">
        <a:off x="1089411" y="3633052"/>
        <a:ext cx="7379494" cy="5955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4" rIns="92289" bIns="46144" numCol="1" anchor="t" anchorCtr="0" compatLnSpc="1">
            <a:prstTxWarp prst="textNoShape">
              <a:avLst/>
            </a:prstTxWarp>
          </a:bodyPr>
          <a:lstStyle>
            <a:lvl1pPr defTabSz="923925">
              <a:defRPr sz="13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2388" y="0"/>
            <a:ext cx="2951162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4" rIns="92289" bIns="46144" numCol="1" anchor="t" anchorCtr="0" compatLnSpc="1">
            <a:prstTxWarp prst="textNoShape">
              <a:avLst/>
            </a:prstTxWarp>
          </a:bodyPr>
          <a:lstStyle>
            <a:lvl1pPr algn="r" defTabSz="923925">
              <a:defRPr sz="13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511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4" rIns="92289" bIns="46144" numCol="1" anchor="b" anchorCtr="0" compatLnSpc="1">
            <a:prstTxWarp prst="textNoShape">
              <a:avLst/>
            </a:prstTxWarp>
          </a:bodyPr>
          <a:lstStyle>
            <a:lvl1pPr defTabSz="923925">
              <a:defRPr sz="13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2388" y="9442450"/>
            <a:ext cx="2951162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4" rIns="92289" bIns="46144" numCol="1" anchor="b" anchorCtr="0" compatLnSpc="1">
            <a:prstTxWarp prst="textNoShape">
              <a:avLst/>
            </a:prstTxWarp>
          </a:bodyPr>
          <a:lstStyle>
            <a:lvl1pPr algn="r" defTabSz="923925">
              <a:defRPr sz="13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86DCC06-EEEA-478F-9C69-EDDE435318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99395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4" rIns="92289" bIns="46144" numCol="1" anchor="t" anchorCtr="0" compatLnSpc="1">
            <a:prstTxWarp prst="textNoShape">
              <a:avLst/>
            </a:prstTxWarp>
          </a:bodyPr>
          <a:lstStyle>
            <a:lvl1pPr defTabSz="923925">
              <a:defRPr sz="13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2388" y="0"/>
            <a:ext cx="2951162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4" rIns="92289" bIns="46144" numCol="1" anchor="t" anchorCtr="0" compatLnSpc="1">
            <a:prstTxWarp prst="textNoShape">
              <a:avLst/>
            </a:prstTxWarp>
          </a:bodyPr>
          <a:lstStyle>
            <a:lvl1pPr algn="r" defTabSz="923925">
              <a:defRPr sz="13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3" y="0"/>
            <a:ext cx="6629400" cy="497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0" y="5114925"/>
            <a:ext cx="6815138" cy="482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4" rIns="92289" bIns="46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511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4" rIns="92289" bIns="46144" numCol="1" anchor="b" anchorCtr="0" compatLnSpc="1">
            <a:prstTxWarp prst="textNoShape">
              <a:avLst/>
            </a:prstTxWarp>
          </a:bodyPr>
          <a:lstStyle>
            <a:lvl1pPr defTabSz="923925">
              <a:defRPr sz="13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2388" y="9442450"/>
            <a:ext cx="2951162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4" rIns="92289" bIns="46144" numCol="1" anchor="b" anchorCtr="0" compatLnSpc="1">
            <a:prstTxWarp prst="textNoShape">
              <a:avLst/>
            </a:prstTxWarp>
          </a:bodyPr>
          <a:lstStyle>
            <a:lvl1pPr algn="r" defTabSz="923925">
              <a:defRPr sz="13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11941915-CD17-4C3E-BAF2-399D459868C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560844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961AA4-5015-4992-ABE1-B9BAA6BD06D5}" type="slidenum">
              <a:rPr lang="en-US" altLang="ko-KR" smtClean="0">
                <a:latin typeface="굴림" charset="-127"/>
                <a:ea typeface="굴림" charset="-127"/>
              </a:rPr>
              <a:pPr/>
              <a:t>18</a:t>
            </a:fld>
            <a:endParaRPr lang="en-US" altLang="ko-KR" smtClean="0">
              <a:latin typeface="굴림" charset="-127"/>
              <a:ea typeface="굴림" charset="-127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" y="0"/>
            <a:ext cx="6629400" cy="497205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>
              <a:latin typeface="굴림" charset="-127"/>
              <a:ea typeface="굴림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5" name="직사각형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6" name="직사각형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7" name="직사각형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 useBgFill="1">
        <p:nvSpPr>
          <p:cNvPr id="11" name="모서리가 둥근 직사각형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 useBgFill="1">
        <p:nvSpPr>
          <p:cNvPr id="12" name="모서리가 둥근 직사각형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13" name="직사각형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14" name="직사각형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15" name="직사각형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16" name="직사각형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17" name="날짜 개체 틀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3607275-439F-4C47-8C92-71A904DE806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A53F7-76DA-4AEE-8837-9F1AFC0D359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5D991-4463-4187-9889-4B524360013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561FD-1E8D-43F4-A4E2-E03575B500D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81FEF-F7E8-405F-A16C-549492DEA79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9CBF1-1988-4E32-A52F-1E3527E9D0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슬라이드 번호 개체 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6BDD12C-0990-48FE-825B-B4B2BBA17E0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9" name="바닥글 개체 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5196F-463B-43E4-B3FC-11338C54A83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1924E-6104-4E24-BD40-6F437F4ECBD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9C6CD-EA00-4096-8223-0A46AC1BA1B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6BE6D-D17D-4CB9-B19B-E03D126BE40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30" name="직사각형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31" name="직사각형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 useBgFill="1">
        <p:nvSpPr>
          <p:cNvPr id="33" name="모서리가 둥근 직사각형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 useBgFill="1">
        <p:nvSpPr>
          <p:cNvPr id="34" name="모서리가 둥근 직사각형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35" name="직사각형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 dirty="0"/>
          </a:p>
        </p:txBody>
      </p:sp>
      <p:sp>
        <p:nvSpPr>
          <p:cNvPr id="36" name="직사각형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 dirty="0"/>
          </a:p>
        </p:txBody>
      </p:sp>
      <p:sp>
        <p:nvSpPr>
          <p:cNvPr id="37" name="직사각형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38" name="직사각형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39" name="직사각형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40" name="직사각형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 dirty="0"/>
          </a:p>
        </p:txBody>
      </p:sp>
      <p:sp>
        <p:nvSpPr>
          <p:cNvPr id="1039" name="제목 개체 틀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  <a:endParaRPr lang="en-US" smtClean="0"/>
          </a:p>
        </p:txBody>
      </p:sp>
      <p:sp>
        <p:nvSpPr>
          <p:cNvPr id="1040" name="텍스트 개체 틀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smtClean="0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89371150-405D-4B09-98B4-291435E6A7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64" r:id="rId2"/>
    <p:sldLayoutId id="2147483765" r:id="rId3"/>
    <p:sldLayoutId id="2147483766" r:id="rId4"/>
    <p:sldLayoutId id="2147483773" r:id="rId5"/>
    <p:sldLayoutId id="2147483774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ea typeface="맑은 고딕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ea typeface="맑은 고딕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ea typeface="맑은 고딕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ea typeface="맑은 고딕" pitchFamily="50" charset="-127"/>
        </a:defRPr>
      </a:lvl9pPr>
    </p:titleStyle>
    <p:bodyStyle>
      <a:lvl1pPr marL="365125" indent="-255588" algn="l" rtl="0" eaLnBrk="0" fontAlgn="base" latinLnBrk="1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latinLnBrk="1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latinLnBrk="1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latinLnBrk="1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latinLnBrk="1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2304256"/>
          </a:xfrm>
        </p:spPr>
        <p:txBody>
          <a:bodyPr/>
          <a:lstStyle/>
          <a:p>
            <a:r>
              <a:rPr lang="ko-KR" altLang="en-US" dirty="0" smtClean="0"/>
              <a:t>행위자</a:t>
            </a:r>
            <a:r>
              <a:rPr lang="en-US" altLang="ko-KR" dirty="0" smtClean="0"/>
              <a:t>-</a:t>
            </a:r>
            <a:r>
              <a:rPr lang="ko-KR" altLang="en-US" dirty="0" err="1" smtClean="0"/>
              <a:t>연결망이론과</a:t>
            </a:r>
            <a:r>
              <a:rPr lang="ko-KR" altLang="en-US" dirty="0" smtClean="0"/>
              <a:t> 회계학연구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3600" dirty="0" smtClean="0"/>
              <a:t>Actor-Network Theory and </a:t>
            </a:r>
            <a:br>
              <a:rPr lang="en-US" altLang="ko-KR" sz="3600" dirty="0" smtClean="0"/>
            </a:br>
            <a:r>
              <a:rPr lang="en-US" altLang="ko-KR" sz="3600" dirty="0" smtClean="0"/>
              <a:t>                           Accounting Research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3356992"/>
            <a:ext cx="8229600" cy="2880320"/>
          </a:xfrm>
        </p:spPr>
        <p:txBody>
          <a:bodyPr/>
          <a:lstStyle/>
          <a:p>
            <a:pPr>
              <a:buNone/>
            </a:pPr>
            <a:r>
              <a:rPr lang="en-US" altLang="ko-KR" sz="3200" dirty="0" smtClean="0"/>
              <a:t>                                    </a:t>
            </a:r>
            <a:r>
              <a:rPr lang="ko-KR" altLang="en-US" sz="3600" dirty="0" err="1" smtClean="0"/>
              <a:t>김석웅</a:t>
            </a:r>
            <a:r>
              <a:rPr lang="en-US" altLang="ko-KR" sz="3600" dirty="0" smtClean="0"/>
              <a:t>(</a:t>
            </a:r>
            <a:r>
              <a:rPr lang="ko-KR" altLang="en-US" sz="3600" dirty="0" smtClean="0"/>
              <a:t>동의대</a:t>
            </a:r>
            <a:r>
              <a:rPr lang="en-US" altLang="ko-KR" sz="3600" dirty="0" smtClean="0"/>
              <a:t>)</a:t>
            </a:r>
          </a:p>
          <a:p>
            <a:pPr>
              <a:buNone/>
            </a:pPr>
            <a:endParaRPr lang="en-US" altLang="ko-KR" sz="3200" dirty="0" smtClean="0"/>
          </a:p>
          <a:p>
            <a:pPr>
              <a:buNone/>
            </a:pPr>
            <a:r>
              <a:rPr lang="ko-KR" altLang="en-US" sz="3200" dirty="0" smtClean="0"/>
              <a:t>한국국제회계학회  추계국제학술발표대회</a:t>
            </a:r>
            <a:endParaRPr lang="en-US" altLang="ko-KR" sz="3200" dirty="0" smtClean="0"/>
          </a:p>
          <a:p>
            <a:pPr>
              <a:buNone/>
            </a:pPr>
            <a:r>
              <a:rPr lang="en-US" altLang="ko-KR" sz="3200" dirty="0" smtClean="0"/>
              <a:t>2011</a:t>
            </a:r>
            <a:r>
              <a:rPr lang="ko-KR" altLang="en-US" sz="3200" dirty="0" smtClean="0"/>
              <a:t>년 </a:t>
            </a:r>
            <a:r>
              <a:rPr lang="en-US" altLang="ko-KR" sz="3200" dirty="0" smtClean="0"/>
              <a:t>10</a:t>
            </a:r>
            <a:r>
              <a:rPr lang="ko-KR" altLang="en-US" sz="3200" dirty="0" smtClean="0"/>
              <a:t>월 </a:t>
            </a:r>
            <a:r>
              <a:rPr lang="en-US" altLang="ko-KR" sz="3200" dirty="0" smtClean="0"/>
              <a:t>22</a:t>
            </a:r>
            <a:r>
              <a:rPr lang="ko-KR" altLang="en-US" sz="3200" dirty="0" smtClean="0"/>
              <a:t>일</a:t>
            </a:r>
            <a:r>
              <a:rPr lang="en-US" altLang="ko-KR" sz="3200" dirty="0" smtClean="0"/>
              <a:t>(</a:t>
            </a:r>
            <a:r>
              <a:rPr lang="ko-KR" altLang="en-US" sz="3200" dirty="0" smtClean="0"/>
              <a:t>토</a:t>
            </a:r>
            <a:r>
              <a:rPr lang="en-US" altLang="ko-KR" sz="3200" dirty="0" smtClean="0"/>
              <a:t>)</a:t>
            </a:r>
          </a:p>
          <a:p>
            <a:pPr>
              <a:buNone/>
            </a:pPr>
            <a:r>
              <a:rPr lang="ko-KR" altLang="en-US" sz="3200" dirty="0" smtClean="0"/>
              <a:t>한밭대학교</a:t>
            </a:r>
            <a:endParaRPr lang="ko-KR" altLang="en-US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-2643238" y="1000108"/>
            <a:ext cx="9215472" cy="1143008"/>
          </a:xfrm>
          <a:prstGeom prst="rect">
            <a:avLst/>
          </a:prstGeom>
          <a:gradFill rotWithShape="1">
            <a:gsLst>
              <a:gs pos="0">
                <a:schemeClr val="tx1">
                  <a:alpha val="41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kumimoji="0" lang="ko-KR" altLang="en-US">
              <a:latin typeface="휴먼엑스포" pitchFamily="18" charset="-127"/>
              <a:ea typeface="휴먼엑스포" pitchFamily="18" charset="-127"/>
            </a:endParaRPr>
          </a:p>
        </p:txBody>
      </p:sp>
      <p:pic>
        <p:nvPicPr>
          <p:cNvPr id="9219" name="Picture 8" descr="Latou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0" y="1000125"/>
            <a:ext cx="2173288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b="1" dirty="0" err="1" smtClean="0">
                <a:solidFill>
                  <a:schemeClr val="tx1"/>
                </a:solidFill>
              </a:rPr>
              <a:t>라투어</a:t>
            </a:r>
            <a:r>
              <a:rPr lang="en-US" altLang="ko-KR" b="1" dirty="0" smtClean="0">
                <a:solidFill>
                  <a:schemeClr val="tx1"/>
                </a:solidFill>
              </a:rPr>
              <a:t>(Bruno </a:t>
            </a:r>
            <a:r>
              <a:rPr lang="en-US" altLang="ko-KR" b="1" dirty="0" err="1" smtClean="0">
                <a:solidFill>
                  <a:schemeClr val="tx1"/>
                </a:solidFill>
              </a:rPr>
              <a:t>Latour</a:t>
            </a:r>
            <a:r>
              <a:rPr lang="en-US" altLang="ko-KR" b="1" dirty="0" smtClean="0">
                <a:solidFill>
                  <a:schemeClr val="tx1"/>
                </a:solidFill>
              </a:rPr>
              <a:t>)</a:t>
            </a:r>
            <a:endParaRPr lang="ko-KR" altLang="en-US" b="1" dirty="0" smtClean="0">
              <a:solidFill>
                <a:schemeClr val="tx1"/>
              </a:solidFill>
            </a:endParaRPr>
          </a:p>
        </p:txBody>
      </p:sp>
      <p:sp>
        <p:nvSpPr>
          <p:cNvPr id="7173" name="내용 개체 틀 5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4829175" cy="4560887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  <a:defRPr/>
            </a:pPr>
            <a:r>
              <a:rPr lang="ko-KR" altLang="en-US" dirty="0" smtClean="0">
                <a:latin typeface="+mn-ea"/>
              </a:rPr>
              <a:t>기술과</a:t>
            </a:r>
            <a:r>
              <a:rPr lang="en-US" altLang="ko-KR" dirty="0" smtClean="0">
                <a:latin typeface="+mn-ea"/>
              </a:rPr>
              <a:t> </a:t>
            </a:r>
            <a:r>
              <a:rPr lang="ko-KR" altLang="en-US" dirty="0" smtClean="0">
                <a:latin typeface="+mn-ea"/>
              </a:rPr>
              <a:t>같은 비인간</a:t>
            </a:r>
            <a:r>
              <a:rPr lang="en-US" altLang="ko-KR" dirty="0" smtClean="0">
                <a:latin typeface="+mn-ea"/>
              </a:rPr>
              <a:t>(nonhuman)</a:t>
            </a:r>
            <a:r>
              <a:rPr lang="ko-KR" altLang="en-US" dirty="0" smtClean="0">
                <a:latin typeface="+mn-ea"/>
              </a:rPr>
              <a:t>을 행위자</a:t>
            </a:r>
            <a:r>
              <a:rPr lang="en-US" altLang="ko-KR" dirty="0" smtClean="0">
                <a:latin typeface="+mn-ea"/>
              </a:rPr>
              <a:t>(actor)</a:t>
            </a:r>
            <a:r>
              <a:rPr lang="ko-KR" altLang="en-US" dirty="0" smtClean="0">
                <a:latin typeface="+mn-ea"/>
              </a:rPr>
              <a:t>로서 인간과 </a:t>
            </a:r>
            <a:r>
              <a:rPr lang="en-US" altLang="ko-KR" dirty="0" smtClean="0">
                <a:latin typeface="+mn-ea"/>
              </a:rPr>
              <a:t>‘</a:t>
            </a:r>
            <a:r>
              <a:rPr lang="ko-KR" altLang="en-US" dirty="0" smtClean="0">
                <a:latin typeface="+mn-ea"/>
              </a:rPr>
              <a:t>대칭적</a:t>
            </a:r>
            <a:r>
              <a:rPr lang="en-US" altLang="ko-KR" dirty="0" smtClean="0">
                <a:latin typeface="+mn-ea"/>
              </a:rPr>
              <a:t>’</a:t>
            </a:r>
            <a:r>
              <a:rPr lang="ko-KR" altLang="en-US" dirty="0" smtClean="0">
                <a:latin typeface="+mn-ea"/>
              </a:rPr>
              <a:t>으로 볼 것을 제안</a:t>
            </a:r>
            <a:endParaRPr lang="en-US" altLang="ko-KR" dirty="0" smtClean="0">
              <a:latin typeface="+mn-ea"/>
            </a:endParaRP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ko-KR" altLang="en-US" dirty="0" smtClean="0">
                <a:latin typeface="+mn-ea"/>
              </a:rPr>
              <a:t>기술은 수동적인 존재가 아니라 어느 정도의 능동성을 갖고 있음</a:t>
            </a:r>
            <a:r>
              <a:rPr lang="en-US" altLang="ko-KR" dirty="0" smtClean="0">
                <a:latin typeface="+mn-ea"/>
              </a:rPr>
              <a:t>. 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ko-KR" altLang="en-US" dirty="0" smtClean="0">
                <a:latin typeface="+mn-ea"/>
              </a:rPr>
              <a:t>즉 인간의 행위를 바꿀 수 있음</a:t>
            </a:r>
            <a:endParaRPr lang="en-US" altLang="ko-KR" dirty="0" smtClean="0">
              <a:latin typeface="+mn-ea"/>
            </a:endParaRPr>
          </a:p>
          <a:p>
            <a:pPr eaLnBrk="1" hangingPunct="1">
              <a:buFont typeface="Wingdings" pitchFamily="2" charset="2"/>
              <a:buChar char="ü"/>
              <a:defRPr/>
            </a:pPr>
            <a:endParaRPr lang="en-US" altLang="ko-KR" dirty="0" smtClean="0">
              <a:latin typeface="+mn-ea"/>
            </a:endParaRP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ko-KR" altLang="en-US" b="1" dirty="0" smtClean="0">
                <a:solidFill>
                  <a:srgbClr val="FF0000"/>
                </a:solidFill>
                <a:latin typeface="+mn-ea"/>
              </a:rPr>
              <a:t>행위자</a:t>
            </a:r>
            <a:r>
              <a:rPr lang="en-US" altLang="ko-KR" b="1" dirty="0" smtClean="0">
                <a:solidFill>
                  <a:srgbClr val="FF0000"/>
                </a:solidFill>
                <a:latin typeface="+mn-ea"/>
              </a:rPr>
              <a:t>-</a:t>
            </a:r>
            <a:r>
              <a:rPr lang="ko-KR" altLang="en-US" b="1" dirty="0" err="1" smtClean="0">
                <a:solidFill>
                  <a:srgbClr val="FF0000"/>
                </a:solidFill>
                <a:latin typeface="+mn-ea"/>
              </a:rPr>
              <a:t>연결망</a:t>
            </a:r>
            <a:r>
              <a:rPr lang="ko-KR" altLang="en-US" b="1" dirty="0" smtClean="0">
                <a:solidFill>
                  <a:srgbClr val="FF0000"/>
                </a:solidFill>
                <a:latin typeface="+mn-ea"/>
              </a:rPr>
              <a:t> 이론</a:t>
            </a:r>
            <a:endParaRPr lang="en-US" altLang="ko-KR" b="1" dirty="0" smtClean="0">
              <a:solidFill>
                <a:srgbClr val="FF0000"/>
              </a:solidFill>
              <a:latin typeface="+mn-ea"/>
            </a:endParaRP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altLang="ko-KR" dirty="0" smtClean="0">
                <a:latin typeface="+mn-ea"/>
              </a:rPr>
              <a:t>“</a:t>
            </a:r>
            <a:r>
              <a:rPr lang="ko-KR" altLang="en-US" dirty="0" smtClean="0">
                <a:latin typeface="+mn-ea"/>
              </a:rPr>
              <a:t>사회</a:t>
            </a:r>
            <a:r>
              <a:rPr lang="en-US" altLang="ko-KR" dirty="0" smtClean="0">
                <a:latin typeface="+mn-ea"/>
              </a:rPr>
              <a:t>”</a:t>
            </a:r>
            <a:r>
              <a:rPr lang="ko-KR" altLang="en-US" dirty="0" smtClean="0">
                <a:latin typeface="+mn-ea"/>
              </a:rPr>
              <a:t>에 대한 재해석</a:t>
            </a:r>
            <a:endParaRPr lang="en-US" altLang="ko-KR" dirty="0" smtClean="0">
              <a:latin typeface="+mn-ea"/>
            </a:endParaRP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ko-KR" altLang="en-US" dirty="0" smtClean="0">
                <a:latin typeface="+mn-ea"/>
              </a:rPr>
              <a:t>사회 </a:t>
            </a:r>
            <a:r>
              <a:rPr lang="en-US" altLang="ko-KR" dirty="0" smtClean="0">
                <a:latin typeface="+mn-ea"/>
              </a:rPr>
              <a:t>= </a:t>
            </a:r>
            <a:r>
              <a:rPr lang="ko-KR" altLang="en-US" dirty="0" smtClean="0">
                <a:latin typeface="+mn-ea"/>
              </a:rPr>
              <a:t>인간</a:t>
            </a:r>
            <a:r>
              <a:rPr lang="en-US" altLang="ko-KR" dirty="0" smtClean="0">
                <a:latin typeface="+mn-ea"/>
              </a:rPr>
              <a:t>-</a:t>
            </a:r>
            <a:r>
              <a:rPr lang="ko-KR" altLang="en-US" dirty="0" smtClean="0">
                <a:latin typeface="+mn-ea"/>
              </a:rPr>
              <a:t>비인간의 연결 집합체</a:t>
            </a:r>
            <a:endParaRPr lang="en-US" altLang="ko-KR" dirty="0" smtClean="0">
              <a:latin typeface="+mn-ea"/>
            </a:endParaRPr>
          </a:p>
          <a:p>
            <a:pPr eaLnBrk="1" hangingPunct="1">
              <a:buFont typeface="Wingdings" pitchFamily="2" charset="2"/>
              <a:buChar char="ü"/>
              <a:defRPr/>
            </a:pPr>
            <a:endParaRPr lang="en-US" altLang="ko-KR" dirty="0" smtClean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-1857420" y="785794"/>
            <a:ext cx="9215502" cy="857256"/>
          </a:xfrm>
          <a:prstGeom prst="rect">
            <a:avLst/>
          </a:prstGeom>
          <a:gradFill rotWithShape="1">
            <a:gsLst>
              <a:gs pos="0">
                <a:schemeClr val="tx1">
                  <a:alpha val="41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kumimoji="0" lang="ko-KR" altLang="en-US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7172" name="제목 4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066800"/>
          </a:xfrm>
        </p:spPr>
        <p:txBody>
          <a:bodyPr/>
          <a:lstStyle/>
          <a:p>
            <a:pPr>
              <a:defRPr/>
            </a:pPr>
            <a:r>
              <a:rPr lang="en-US" altLang="ko-KR" b="1" dirty="0" smtClean="0">
                <a:solidFill>
                  <a:schemeClr val="tx1"/>
                </a:solidFill>
                <a:latin typeface="+mn-ea"/>
                <a:ea typeface="+mn-ea"/>
              </a:rPr>
              <a:t>ANT</a:t>
            </a:r>
            <a:r>
              <a:rPr lang="ko-KR" altLang="en-US" b="1" dirty="0" smtClean="0">
                <a:solidFill>
                  <a:schemeClr val="tx1"/>
                </a:solidFill>
                <a:latin typeface="+mn-ea"/>
                <a:ea typeface="+mn-ea"/>
              </a:rPr>
              <a:t>의</a:t>
            </a:r>
            <a:r>
              <a:rPr lang="en-US" altLang="ko-KR" b="1" dirty="0" smtClean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ko-KR" altLang="en-US" b="1" dirty="0" smtClean="0">
                <a:solidFill>
                  <a:schemeClr val="tx1"/>
                </a:solidFill>
                <a:latin typeface="+mn-ea"/>
                <a:ea typeface="+mn-ea"/>
              </a:rPr>
              <a:t>주요개념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0" y="1844824"/>
            <a:ext cx="9144000" cy="54476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altLang="ko-KR" sz="2800" b="0" dirty="0" smtClean="0">
                <a:solidFill>
                  <a:schemeClr val="accent6"/>
                </a:solidFill>
                <a:latin typeface="+mn-ea"/>
                <a:ea typeface="+mn-ea"/>
              </a:rPr>
              <a:t> </a:t>
            </a:r>
            <a:r>
              <a:rPr lang="en-US" altLang="ko-KR" sz="2800" b="0" dirty="0" smtClean="0">
                <a:latin typeface="+mn-ea"/>
                <a:ea typeface="+mn-ea"/>
              </a:rPr>
              <a:t>1, </a:t>
            </a:r>
            <a:r>
              <a:rPr lang="ko-KR" altLang="en-US" sz="2800" b="0" dirty="0" smtClean="0">
                <a:latin typeface="+mn-ea"/>
                <a:ea typeface="+mn-ea"/>
              </a:rPr>
              <a:t>행위자</a:t>
            </a:r>
            <a:r>
              <a:rPr lang="en-US" altLang="ko-KR" sz="2800" b="0" dirty="0" smtClean="0">
                <a:latin typeface="+mn-ea"/>
                <a:ea typeface="+mn-ea"/>
              </a:rPr>
              <a:t>(actor) </a:t>
            </a:r>
            <a:r>
              <a:rPr lang="ko-KR" altLang="en-US" sz="2800" b="0" dirty="0" smtClean="0">
                <a:latin typeface="+mn-ea"/>
                <a:ea typeface="+mn-ea"/>
              </a:rPr>
              <a:t>또는</a:t>
            </a:r>
            <a:r>
              <a:rPr lang="en-US" altLang="ko-KR" sz="2800" b="0" dirty="0" smtClean="0">
                <a:latin typeface="+mn-ea"/>
                <a:ea typeface="+mn-ea"/>
              </a:rPr>
              <a:t> </a:t>
            </a:r>
            <a:r>
              <a:rPr lang="ko-KR" altLang="en-US" sz="2800" b="0" dirty="0" err="1" smtClean="0">
                <a:latin typeface="+mn-ea"/>
                <a:ea typeface="+mn-ea"/>
              </a:rPr>
              <a:t>행위소</a:t>
            </a:r>
            <a:r>
              <a:rPr lang="en-US" altLang="ko-KR" sz="2800" b="0" dirty="0" smtClean="0">
                <a:latin typeface="+mn-ea"/>
                <a:ea typeface="+mn-ea"/>
              </a:rPr>
              <a:t>(</a:t>
            </a:r>
            <a:r>
              <a:rPr lang="en-US" altLang="ko-KR" sz="2800" b="0" dirty="0" err="1" smtClean="0">
                <a:latin typeface="+mn-ea"/>
                <a:ea typeface="+mn-ea"/>
              </a:rPr>
              <a:t>actant</a:t>
            </a:r>
            <a:r>
              <a:rPr lang="en-US" altLang="ko-KR" sz="2800" b="0" dirty="0" smtClean="0">
                <a:latin typeface="+mn-ea"/>
                <a:ea typeface="+mn-ea"/>
              </a:rPr>
              <a:t>): </a:t>
            </a:r>
          </a:p>
          <a:p>
            <a:pPr>
              <a:defRPr/>
            </a:pPr>
            <a:r>
              <a:rPr lang="en-US" altLang="ko-KR" sz="2800" b="0" dirty="0" smtClean="0">
                <a:latin typeface="+mn-ea"/>
                <a:ea typeface="+mn-ea"/>
              </a:rPr>
              <a:t>                                </a:t>
            </a:r>
            <a:r>
              <a:rPr lang="ko-KR" altLang="en-US" sz="2400" b="0" dirty="0" smtClean="0">
                <a:latin typeface="+mn-ea"/>
                <a:ea typeface="+mn-ea"/>
              </a:rPr>
              <a:t>인간행위자와 비인간행위자</a:t>
            </a:r>
            <a:endParaRPr lang="en-US" altLang="ko-KR" sz="2400" b="0" dirty="0" smtClean="0">
              <a:latin typeface="+mn-ea"/>
              <a:ea typeface="+mn-ea"/>
            </a:endParaRPr>
          </a:p>
          <a:p>
            <a:pPr>
              <a:defRPr/>
            </a:pPr>
            <a:r>
              <a:rPr lang="en-US" altLang="ko-KR" sz="2800" b="0" dirty="0" smtClean="0">
                <a:latin typeface="+mn-ea"/>
                <a:ea typeface="+mn-ea"/>
              </a:rPr>
              <a:t>  2. </a:t>
            </a:r>
            <a:r>
              <a:rPr lang="ko-KR" altLang="en-US" sz="2800" b="0" dirty="0" err="1" smtClean="0">
                <a:latin typeface="+mn-ea"/>
                <a:ea typeface="+mn-ea"/>
              </a:rPr>
              <a:t>연결망</a:t>
            </a:r>
            <a:r>
              <a:rPr lang="en-US" altLang="ko-KR" sz="2800" b="0" dirty="0" smtClean="0">
                <a:latin typeface="+mn-ea"/>
                <a:ea typeface="+mn-ea"/>
              </a:rPr>
              <a:t>(network): </a:t>
            </a:r>
            <a:r>
              <a:rPr lang="ko-KR" altLang="en-US" sz="2400" b="0" dirty="0" smtClean="0">
                <a:latin typeface="+mn-ea"/>
                <a:ea typeface="+mn-ea"/>
              </a:rPr>
              <a:t>인간과 비인간을 묶는 역할</a:t>
            </a:r>
            <a:r>
              <a:rPr lang="en-US" altLang="ko-KR" sz="2400" b="0" dirty="0" smtClean="0">
                <a:latin typeface="+mn-ea"/>
                <a:ea typeface="+mn-ea"/>
              </a:rPr>
              <a:t>.</a:t>
            </a:r>
            <a:endParaRPr lang="en-US" altLang="ko-KR" sz="2800" b="0" dirty="0" smtClean="0">
              <a:latin typeface="+mn-ea"/>
              <a:ea typeface="+mn-ea"/>
            </a:endParaRPr>
          </a:p>
          <a:p>
            <a:pPr>
              <a:defRPr/>
            </a:pPr>
            <a:r>
              <a:rPr lang="en-US" altLang="ko-KR" sz="2800" b="0" dirty="0" smtClean="0">
                <a:latin typeface="+mn-ea"/>
                <a:ea typeface="+mn-ea"/>
              </a:rPr>
              <a:t>  3. </a:t>
            </a:r>
            <a:r>
              <a:rPr lang="ko-KR" altLang="en-US" sz="2800" b="0" dirty="0" smtClean="0">
                <a:latin typeface="+mn-ea"/>
                <a:ea typeface="+mn-ea"/>
              </a:rPr>
              <a:t>매개자</a:t>
            </a:r>
            <a:r>
              <a:rPr lang="en-US" altLang="ko-KR" sz="2800" b="0" dirty="0" smtClean="0">
                <a:latin typeface="+mn-ea"/>
                <a:ea typeface="+mn-ea"/>
              </a:rPr>
              <a:t>(intermediary, mediator): </a:t>
            </a:r>
            <a:r>
              <a:rPr lang="en-US" altLang="ko-KR" sz="2400" b="0" dirty="0" smtClean="0">
                <a:latin typeface="+mn-ea"/>
                <a:ea typeface="+mn-ea"/>
              </a:rPr>
              <a:t> </a:t>
            </a:r>
            <a:r>
              <a:rPr lang="ko-KR" altLang="en-US" sz="2400" b="0" dirty="0" smtClean="0">
                <a:latin typeface="+mn-ea"/>
                <a:ea typeface="+mn-ea"/>
              </a:rPr>
              <a:t>텍스트</a:t>
            </a:r>
            <a:r>
              <a:rPr lang="en-US" altLang="ko-KR" sz="2400" b="0" dirty="0" smtClean="0">
                <a:latin typeface="+mn-ea"/>
                <a:ea typeface="+mn-ea"/>
              </a:rPr>
              <a:t>(</a:t>
            </a:r>
            <a:r>
              <a:rPr lang="ko-KR" altLang="en-US" sz="2400" b="0" dirty="0" smtClean="0">
                <a:latin typeface="+mn-ea"/>
                <a:ea typeface="+mn-ea"/>
              </a:rPr>
              <a:t>논문</a:t>
            </a:r>
            <a:r>
              <a:rPr lang="en-US" altLang="ko-KR" sz="2400" b="0" dirty="0" smtClean="0">
                <a:latin typeface="+mn-ea"/>
                <a:ea typeface="+mn-ea"/>
              </a:rPr>
              <a:t>, </a:t>
            </a:r>
            <a:r>
              <a:rPr lang="ko-KR" altLang="en-US" sz="2400" b="0" dirty="0" smtClean="0">
                <a:latin typeface="+mn-ea"/>
                <a:ea typeface="+mn-ea"/>
              </a:rPr>
              <a:t>저서</a:t>
            </a:r>
            <a:r>
              <a:rPr lang="en-US" altLang="ko-KR" sz="2400" b="0" dirty="0" smtClean="0">
                <a:latin typeface="+mn-ea"/>
                <a:ea typeface="+mn-ea"/>
              </a:rPr>
              <a:t>), </a:t>
            </a:r>
          </a:p>
          <a:p>
            <a:pPr>
              <a:defRPr/>
            </a:pPr>
            <a:r>
              <a:rPr lang="en-US" altLang="ko-KR" sz="2400" b="0" dirty="0" smtClean="0">
                <a:latin typeface="+mn-ea"/>
                <a:ea typeface="+mn-ea"/>
              </a:rPr>
              <a:t> </a:t>
            </a:r>
            <a:r>
              <a:rPr lang="ko-KR" altLang="en-US" sz="2400" b="0" dirty="0" smtClean="0">
                <a:latin typeface="+mn-ea"/>
                <a:ea typeface="+mn-ea"/>
              </a:rPr>
              <a:t>기술적 인공물</a:t>
            </a:r>
            <a:r>
              <a:rPr lang="en-US" altLang="ko-KR" sz="2400" b="0" dirty="0" smtClean="0">
                <a:latin typeface="+mn-ea"/>
                <a:ea typeface="+mn-ea"/>
              </a:rPr>
              <a:t>(</a:t>
            </a:r>
            <a:r>
              <a:rPr lang="ko-KR" altLang="en-US" sz="2400" b="0" dirty="0" smtClean="0">
                <a:latin typeface="+mn-ea"/>
                <a:ea typeface="+mn-ea"/>
              </a:rPr>
              <a:t>과학장비</a:t>
            </a:r>
            <a:r>
              <a:rPr lang="en-US" altLang="ko-KR" sz="2400" b="0" dirty="0" smtClean="0">
                <a:latin typeface="+mn-ea"/>
                <a:ea typeface="+mn-ea"/>
              </a:rPr>
              <a:t>, </a:t>
            </a:r>
            <a:r>
              <a:rPr lang="ko-KR" altLang="en-US" sz="2400" b="0" dirty="0" smtClean="0">
                <a:latin typeface="+mn-ea"/>
                <a:ea typeface="+mn-ea"/>
              </a:rPr>
              <a:t>기술</a:t>
            </a:r>
            <a:r>
              <a:rPr lang="en-US" altLang="ko-KR" sz="2400" b="0" dirty="0" smtClean="0">
                <a:latin typeface="+mn-ea"/>
                <a:ea typeface="+mn-ea"/>
              </a:rPr>
              <a:t>), </a:t>
            </a:r>
            <a:r>
              <a:rPr lang="ko-KR" altLang="en-US" sz="2400" b="0" dirty="0" smtClean="0">
                <a:latin typeface="+mn-ea"/>
                <a:ea typeface="+mn-ea"/>
              </a:rPr>
              <a:t>인간과 숙련</a:t>
            </a:r>
            <a:r>
              <a:rPr lang="en-US" altLang="ko-KR" sz="2400" b="0" dirty="0" smtClean="0">
                <a:latin typeface="+mn-ea"/>
                <a:ea typeface="+mn-ea"/>
              </a:rPr>
              <a:t>(</a:t>
            </a:r>
            <a:r>
              <a:rPr lang="ko-KR" altLang="en-US" sz="2400" b="0" dirty="0" smtClean="0">
                <a:latin typeface="+mn-ea"/>
                <a:ea typeface="+mn-ea"/>
              </a:rPr>
              <a:t>기술</a:t>
            </a:r>
            <a:r>
              <a:rPr lang="en-US" altLang="ko-KR" sz="2400" b="0" dirty="0" smtClean="0">
                <a:latin typeface="+mn-ea"/>
                <a:ea typeface="+mn-ea"/>
              </a:rPr>
              <a:t>, </a:t>
            </a:r>
            <a:r>
              <a:rPr lang="ko-KR" altLang="en-US" sz="2400" b="0" dirty="0" smtClean="0">
                <a:latin typeface="+mn-ea"/>
                <a:ea typeface="+mn-ea"/>
              </a:rPr>
              <a:t>노하우</a:t>
            </a:r>
            <a:r>
              <a:rPr lang="en-US" altLang="ko-KR" sz="2400" b="0" dirty="0" smtClean="0">
                <a:latin typeface="+mn-ea"/>
                <a:ea typeface="+mn-ea"/>
              </a:rPr>
              <a:t>), </a:t>
            </a:r>
            <a:r>
              <a:rPr lang="ko-KR" altLang="en-US" sz="2400" b="0" dirty="0" smtClean="0">
                <a:latin typeface="+mn-ea"/>
                <a:ea typeface="+mn-ea"/>
              </a:rPr>
              <a:t>화폐</a:t>
            </a:r>
            <a:endParaRPr lang="en-US" altLang="ko-KR" sz="2800" b="0" dirty="0" smtClean="0">
              <a:latin typeface="+mn-ea"/>
              <a:ea typeface="+mn-ea"/>
            </a:endParaRPr>
          </a:p>
          <a:p>
            <a:pPr>
              <a:defRPr/>
            </a:pPr>
            <a:r>
              <a:rPr lang="en-US" altLang="ko-KR" sz="2800" b="0" dirty="0" smtClean="0">
                <a:latin typeface="+mn-ea"/>
                <a:ea typeface="+mn-ea"/>
              </a:rPr>
              <a:t>  4. </a:t>
            </a:r>
            <a:r>
              <a:rPr lang="ko-KR" altLang="en-US" sz="2800" b="0" dirty="0" smtClean="0">
                <a:latin typeface="+mn-ea"/>
                <a:ea typeface="+mn-ea"/>
              </a:rPr>
              <a:t>기입</a:t>
            </a:r>
            <a:r>
              <a:rPr lang="en-US" altLang="ko-KR" sz="2800" b="0" dirty="0" smtClean="0">
                <a:latin typeface="+mn-ea"/>
                <a:ea typeface="+mn-ea"/>
              </a:rPr>
              <a:t>(inscription):  </a:t>
            </a:r>
            <a:r>
              <a:rPr lang="ko-KR" altLang="en-US" sz="2400" b="0" dirty="0" smtClean="0">
                <a:latin typeface="+mn-ea"/>
                <a:ea typeface="+mn-ea"/>
              </a:rPr>
              <a:t>어떤 실체가 기록으로 구현되면서 겪는</a:t>
            </a:r>
            <a:endParaRPr lang="en-US" altLang="ko-KR" sz="2400" b="0" dirty="0" smtClean="0">
              <a:latin typeface="+mn-ea"/>
              <a:ea typeface="+mn-ea"/>
            </a:endParaRPr>
          </a:p>
          <a:p>
            <a:pPr>
              <a:defRPr/>
            </a:pPr>
            <a:r>
              <a:rPr lang="ko-KR" altLang="en-US" sz="2400" b="0" dirty="0" smtClean="0">
                <a:latin typeface="+mn-ea"/>
                <a:ea typeface="+mn-ea"/>
              </a:rPr>
              <a:t>                                   모든 종류의 변형</a:t>
            </a:r>
            <a:r>
              <a:rPr lang="en-US" altLang="ko-KR" sz="2400" b="0" dirty="0" smtClean="0">
                <a:latin typeface="+mn-ea"/>
                <a:ea typeface="+mn-ea"/>
              </a:rPr>
              <a:t>.</a:t>
            </a:r>
            <a:endParaRPr lang="en-US" altLang="ko-KR" sz="2800" b="0" dirty="0" smtClean="0">
              <a:latin typeface="+mn-ea"/>
              <a:ea typeface="+mn-ea"/>
            </a:endParaRPr>
          </a:p>
          <a:p>
            <a:pPr>
              <a:defRPr/>
            </a:pPr>
            <a:r>
              <a:rPr lang="en-US" altLang="ko-KR" sz="2800" b="0" dirty="0" smtClean="0">
                <a:latin typeface="+mn-ea"/>
                <a:ea typeface="+mn-ea"/>
              </a:rPr>
              <a:t>  5. </a:t>
            </a:r>
            <a:r>
              <a:rPr lang="ko-KR" altLang="en-US" sz="2800" b="0" dirty="0" smtClean="0">
                <a:latin typeface="+mn-ea"/>
                <a:ea typeface="+mn-ea"/>
              </a:rPr>
              <a:t>번역</a:t>
            </a:r>
            <a:r>
              <a:rPr lang="en-US" altLang="ko-KR" sz="2800" b="0" dirty="0" smtClean="0">
                <a:latin typeface="+mn-ea"/>
                <a:ea typeface="+mn-ea"/>
              </a:rPr>
              <a:t>(translation):  </a:t>
            </a:r>
            <a:r>
              <a:rPr lang="ko-KR" altLang="en-US" sz="2400" b="0" dirty="0" smtClean="0">
                <a:latin typeface="+mn-ea"/>
                <a:ea typeface="+mn-ea"/>
              </a:rPr>
              <a:t>어떤 행위가 발생하기 위해 필요한 </a:t>
            </a:r>
            <a:endParaRPr lang="en-US" altLang="ko-KR" sz="2400" b="0" dirty="0" smtClean="0">
              <a:latin typeface="+mn-ea"/>
              <a:ea typeface="+mn-ea"/>
            </a:endParaRPr>
          </a:p>
          <a:p>
            <a:pPr>
              <a:defRPr/>
            </a:pPr>
            <a:r>
              <a:rPr lang="en-US" altLang="ko-KR" sz="2400" b="0" dirty="0" smtClean="0">
                <a:latin typeface="+mn-ea"/>
                <a:ea typeface="+mn-ea"/>
              </a:rPr>
              <a:t>   </a:t>
            </a:r>
            <a:r>
              <a:rPr lang="ko-KR" altLang="en-US" sz="2400" b="0" dirty="0" smtClean="0">
                <a:latin typeface="+mn-ea"/>
                <a:ea typeface="+mn-ea"/>
              </a:rPr>
              <a:t>매개를 해주는 다른 행위자들을 통한 모든 치환</a:t>
            </a:r>
            <a:r>
              <a:rPr lang="en-US" altLang="ko-KR" sz="2400" b="0" dirty="0" smtClean="0">
                <a:latin typeface="+mn-ea"/>
                <a:ea typeface="+mn-ea"/>
              </a:rPr>
              <a:t>(displacement).</a:t>
            </a:r>
          </a:p>
          <a:p>
            <a:pPr>
              <a:defRPr/>
            </a:pPr>
            <a:r>
              <a:rPr lang="en-US" altLang="ko-KR" sz="2400" b="0" dirty="0" smtClean="0">
                <a:latin typeface="+mn-ea"/>
                <a:ea typeface="+mn-ea"/>
              </a:rPr>
              <a:t>     ANT</a:t>
            </a:r>
            <a:r>
              <a:rPr lang="ko-KR" altLang="en-US" sz="2400" b="0" dirty="0" smtClean="0">
                <a:latin typeface="+mn-ea"/>
                <a:ea typeface="+mn-ea"/>
              </a:rPr>
              <a:t>를 </a:t>
            </a:r>
            <a:r>
              <a:rPr lang="en-US" altLang="ko-KR" sz="2400" b="0" dirty="0" smtClean="0">
                <a:latin typeface="+mn-ea"/>
                <a:ea typeface="+mn-ea"/>
              </a:rPr>
              <a:t>“</a:t>
            </a:r>
            <a:r>
              <a:rPr lang="ko-KR" altLang="en-US" sz="2400" b="0" dirty="0" smtClean="0">
                <a:latin typeface="+mn-ea"/>
                <a:ea typeface="+mn-ea"/>
              </a:rPr>
              <a:t>번역의 사회학</a:t>
            </a:r>
            <a:r>
              <a:rPr lang="en-US" altLang="ko-KR" sz="2400" b="0" dirty="0" smtClean="0">
                <a:latin typeface="+mn-ea"/>
                <a:ea typeface="+mn-ea"/>
              </a:rPr>
              <a:t>”</a:t>
            </a:r>
            <a:endParaRPr lang="en-US" altLang="ko-KR" sz="2800" b="0" dirty="0" smtClean="0">
              <a:latin typeface="+mn-ea"/>
              <a:ea typeface="+mn-ea"/>
            </a:endParaRPr>
          </a:p>
          <a:p>
            <a:pPr>
              <a:defRPr/>
            </a:pPr>
            <a:r>
              <a:rPr lang="en-US" altLang="ko-KR" sz="2800" b="0" dirty="0" smtClean="0">
                <a:latin typeface="+mn-ea"/>
                <a:ea typeface="+mn-ea"/>
              </a:rPr>
              <a:t>  6. </a:t>
            </a:r>
            <a:r>
              <a:rPr lang="ko-KR" altLang="en-US" sz="2800" b="0" dirty="0" smtClean="0">
                <a:latin typeface="+mn-ea"/>
                <a:ea typeface="+mn-ea"/>
              </a:rPr>
              <a:t>암흑상자</a:t>
            </a:r>
            <a:r>
              <a:rPr lang="en-US" altLang="ko-KR" sz="2800" b="0" dirty="0" smtClean="0">
                <a:latin typeface="+mn-ea"/>
                <a:ea typeface="+mn-ea"/>
              </a:rPr>
              <a:t>(</a:t>
            </a:r>
            <a:r>
              <a:rPr lang="en-US" altLang="ko-KR" sz="2800" b="0" dirty="0" err="1" smtClean="0">
                <a:latin typeface="+mn-ea"/>
                <a:ea typeface="+mn-ea"/>
              </a:rPr>
              <a:t>blackbox</a:t>
            </a:r>
            <a:r>
              <a:rPr lang="en-US" altLang="ko-KR" sz="2800" b="0" dirty="0" smtClean="0">
                <a:latin typeface="+mn-ea"/>
                <a:ea typeface="+mn-ea"/>
              </a:rPr>
              <a:t>):  </a:t>
            </a:r>
            <a:r>
              <a:rPr lang="ko-KR" altLang="en-US" sz="2400" b="0" dirty="0" smtClean="0">
                <a:latin typeface="+mn-ea"/>
                <a:ea typeface="+mn-ea"/>
              </a:rPr>
              <a:t>어떤 </a:t>
            </a:r>
            <a:r>
              <a:rPr lang="ko-KR" altLang="en-US" sz="2400" b="0" dirty="0" err="1" smtClean="0">
                <a:latin typeface="+mn-ea"/>
                <a:ea typeface="+mn-ea"/>
              </a:rPr>
              <a:t>행위자연결망이</a:t>
            </a:r>
            <a:r>
              <a:rPr lang="ko-KR" altLang="en-US" sz="2400" b="0" dirty="0" smtClean="0">
                <a:latin typeface="+mn-ea"/>
                <a:ea typeface="+mn-ea"/>
              </a:rPr>
              <a:t> 안전성을 보이  </a:t>
            </a:r>
            <a:endParaRPr lang="en-US" altLang="ko-KR" sz="2400" b="0" dirty="0" smtClean="0">
              <a:latin typeface="+mn-ea"/>
              <a:ea typeface="+mn-ea"/>
            </a:endParaRPr>
          </a:p>
          <a:p>
            <a:pPr>
              <a:defRPr/>
            </a:pPr>
            <a:r>
              <a:rPr lang="en-US" altLang="ko-KR" sz="2400" b="0" dirty="0" smtClean="0">
                <a:latin typeface="+mn-ea"/>
                <a:ea typeface="+mn-ea"/>
              </a:rPr>
              <a:t>                         </a:t>
            </a:r>
            <a:r>
              <a:rPr lang="ko-KR" altLang="en-US" sz="2400" b="0" dirty="0" smtClean="0">
                <a:latin typeface="+mn-ea"/>
                <a:ea typeface="+mn-ea"/>
              </a:rPr>
              <a:t> 고 유연하게 작용할 때</a:t>
            </a:r>
            <a:r>
              <a:rPr lang="en-US" altLang="ko-KR" sz="2400" b="0" dirty="0" smtClean="0">
                <a:latin typeface="+mn-ea"/>
                <a:ea typeface="+mn-ea"/>
              </a:rPr>
              <a:t>, </a:t>
            </a:r>
            <a:r>
              <a:rPr lang="ko-KR" altLang="en-US" sz="2400" b="0" dirty="0" smtClean="0">
                <a:latin typeface="+mn-ea"/>
                <a:ea typeface="+mn-ea"/>
              </a:rPr>
              <a:t>그 상태를 말한다</a:t>
            </a:r>
            <a:r>
              <a:rPr lang="en-US" altLang="ko-KR" sz="2400" b="0" dirty="0" smtClean="0">
                <a:latin typeface="+mn-ea"/>
                <a:ea typeface="+mn-ea"/>
              </a:rPr>
              <a:t>. </a:t>
            </a:r>
            <a:endParaRPr lang="en-US" altLang="ko-KR" sz="2800" b="0" dirty="0" smtClean="0">
              <a:latin typeface="+mn-ea"/>
              <a:ea typeface="+mn-ea"/>
            </a:endParaRPr>
          </a:p>
          <a:p>
            <a:pPr>
              <a:defRPr/>
            </a:pPr>
            <a:r>
              <a:rPr lang="en-US" altLang="ko-KR" sz="3200" b="0" dirty="0" smtClean="0">
                <a:latin typeface="+mn-ea"/>
                <a:ea typeface="+mn-ea"/>
              </a:rPr>
              <a:t>  </a:t>
            </a:r>
            <a:r>
              <a:rPr lang="ko-KR" altLang="en-US" sz="3200" b="0" dirty="0" smtClean="0">
                <a:latin typeface="+mn-ea"/>
                <a:ea typeface="+mn-ea"/>
              </a:rPr>
              <a:t> </a:t>
            </a:r>
            <a:endParaRPr lang="en-US" altLang="ko-KR" sz="3200" b="0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-1857420" y="785794"/>
            <a:ext cx="9215502" cy="857256"/>
          </a:xfrm>
          <a:prstGeom prst="rect">
            <a:avLst/>
          </a:prstGeom>
          <a:gradFill rotWithShape="1">
            <a:gsLst>
              <a:gs pos="0">
                <a:schemeClr val="tx1">
                  <a:alpha val="41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kumimoji="0" lang="ko-KR" altLang="en-US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7172" name="제목 4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066800"/>
          </a:xfrm>
        </p:spPr>
        <p:txBody>
          <a:bodyPr/>
          <a:lstStyle/>
          <a:p>
            <a:pPr>
              <a:defRPr/>
            </a:pPr>
            <a:r>
              <a:rPr lang="en-US" altLang="ko-KR" b="1" dirty="0" smtClean="0">
                <a:solidFill>
                  <a:schemeClr val="tx1"/>
                </a:solidFill>
                <a:latin typeface="+mn-ea"/>
                <a:ea typeface="+mn-ea"/>
              </a:rPr>
              <a:t>ANT</a:t>
            </a:r>
            <a:r>
              <a:rPr lang="ko-KR" altLang="en-US" b="1" dirty="0" smtClean="0">
                <a:solidFill>
                  <a:schemeClr val="tx1"/>
                </a:solidFill>
                <a:latin typeface="+mn-ea"/>
                <a:ea typeface="+mn-ea"/>
              </a:rPr>
              <a:t>의</a:t>
            </a:r>
            <a:r>
              <a:rPr lang="en-US" altLang="ko-KR" b="1" dirty="0" smtClean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ko-KR" altLang="en-US" b="1" dirty="0" smtClean="0">
                <a:solidFill>
                  <a:schemeClr val="tx1"/>
                </a:solidFill>
                <a:latin typeface="+mn-ea"/>
                <a:ea typeface="+mn-ea"/>
              </a:rPr>
              <a:t>번역과정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0" y="1844824"/>
            <a:ext cx="9144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altLang="ko-KR" sz="2800" b="0" dirty="0" smtClean="0">
                <a:solidFill>
                  <a:schemeClr val="accent6"/>
                </a:solidFill>
                <a:latin typeface="+mn-ea"/>
                <a:ea typeface="+mn-ea"/>
              </a:rPr>
              <a:t> </a:t>
            </a:r>
            <a:r>
              <a:rPr lang="en-US" altLang="ko-KR" sz="3200" b="0" dirty="0" smtClean="0">
                <a:latin typeface="+mn-ea"/>
                <a:ea typeface="+mn-ea"/>
              </a:rPr>
              <a:t>1. </a:t>
            </a:r>
            <a:r>
              <a:rPr lang="ko-KR" altLang="en-US" sz="3200" b="0" dirty="0" smtClean="0">
                <a:latin typeface="+mn-ea"/>
                <a:ea typeface="+mn-ea"/>
              </a:rPr>
              <a:t>문제화</a:t>
            </a:r>
            <a:r>
              <a:rPr lang="en-US" altLang="ko-KR" sz="3200" b="0" dirty="0" smtClean="0">
                <a:latin typeface="+mn-ea"/>
                <a:ea typeface="+mn-ea"/>
              </a:rPr>
              <a:t>(</a:t>
            </a:r>
            <a:r>
              <a:rPr lang="en-US" altLang="ko-KR" sz="3200" b="0" dirty="0" err="1" smtClean="0">
                <a:latin typeface="+mn-ea"/>
                <a:ea typeface="+mn-ea"/>
              </a:rPr>
              <a:t>problematization</a:t>
            </a:r>
            <a:r>
              <a:rPr lang="en-US" altLang="ko-KR" sz="3200" b="0" dirty="0" smtClean="0">
                <a:latin typeface="+mn-ea"/>
                <a:ea typeface="+mn-ea"/>
              </a:rPr>
              <a:t>)</a:t>
            </a:r>
          </a:p>
          <a:p>
            <a:pPr>
              <a:defRPr/>
            </a:pPr>
            <a:endParaRPr lang="en-US" altLang="ko-KR" sz="3200" b="0" dirty="0" smtClean="0">
              <a:latin typeface="+mn-ea"/>
              <a:ea typeface="+mn-ea"/>
            </a:endParaRPr>
          </a:p>
          <a:p>
            <a:pPr>
              <a:defRPr/>
            </a:pPr>
            <a:r>
              <a:rPr lang="en-US" altLang="ko-KR" sz="3200" b="0" dirty="0" smtClean="0">
                <a:latin typeface="+mn-ea"/>
                <a:ea typeface="+mn-ea"/>
              </a:rPr>
              <a:t>  2. </a:t>
            </a:r>
            <a:r>
              <a:rPr lang="ko-KR" altLang="en-US" sz="3200" b="0" dirty="0" smtClean="0">
                <a:latin typeface="+mn-ea"/>
                <a:ea typeface="+mn-ea"/>
              </a:rPr>
              <a:t>이해관계부여</a:t>
            </a:r>
            <a:r>
              <a:rPr lang="en-US" altLang="ko-KR" sz="3200" b="0" dirty="0" smtClean="0">
                <a:latin typeface="+mn-ea"/>
                <a:ea typeface="+mn-ea"/>
              </a:rPr>
              <a:t>(</a:t>
            </a:r>
            <a:r>
              <a:rPr lang="en-US" altLang="ko-KR" sz="3200" b="0" dirty="0" err="1" smtClean="0">
                <a:latin typeface="+mn-ea"/>
                <a:ea typeface="+mn-ea"/>
              </a:rPr>
              <a:t>interessement</a:t>
            </a:r>
            <a:r>
              <a:rPr lang="en-US" altLang="ko-KR" sz="3200" b="0" dirty="0" smtClean="0">
                <a:latin typeface="+mn-ea"/>
                <a:ea typeface="+mn-ea"/>
              </a:rPr>
              <a:t>)</a:t>
            </a:r>
          </a:p>
          <a:p>
            <a:pPr>
              <a:defRPr/>
            </a:pPr>
            <a:endParaRPr lang="en-US" altLang="ko-KR" sz="3200" b="0" dirty="0" smtClean="0">
              <a:latin typeface="+mn-ea"/>
              <a:ea typeface="+mn-ea"/>
            </a:endParaRPr>
          </a:p>
          <a:p>
            <a:pPr>
              <a:defRPr/>
            </a:pPr>
            <a:r>
              <a:rPr lang="en-US" altLang="ko-KR" sz="3200" b="0" dirty="0" smtClean="0">
                <a:latin typeface="+mn-ea"/>
                <a:ea typeface="+mn-ea"/>
              </a:rPr>
              <a:t>  3. </a:t>
            </a:r>
            <a:r>
              <a:rPr lang="ko-KR" altLang="en-US" sz="3200" b="0" dirty="0" smtClean="0">
                <a:latin typeface="+mn-ea"/>
                <a:ea typeface="+mn-ea"/>
              </a:rPr>
              <a:t>가입 또는 역할부여</a:t>
            </a:r>
            <a:r>
              <a:rPr lang="en-US" altLang="ko-KR" sz="3200" b="0" dirty="0" smtClean="0">
                <a:latin typeface="+mn-ea"/>
                <a:ea typeface="+mn-ea"/>
              </a:rPr>
              <a:t>(enrollment)</a:t>
            </a:r>
          </a:p>
          <a:p>
            <a:pPr>
              <a:defRPr/>
            </a:pPr>
            <a:endParaRPr lang="en-US" altLang="ko-KR" sz="3200" b="0" dirty="0" smtClean="0">
              <a:latin typeface="+mn-ea"/>
              <a:ea typeface="+mn-ea"/>
            </a:endParaRPr>
          </a:p>
          <a:p>
            <a:pPr>
              <a:defRPr/>
            </a:pPr>
            <a:r>
              <a:rPr lang="en-US" altLang="ko-KR" sz="3200" b="0" dirty="0" smtClean="0">
                <a:latin typeface="+mn-ea"/>
                <a:ea typeface="+mn-ea"/>
              </a:rPr>
              <a:t>  4. </a:t>
            </a:r>
            <a:r>
              <a:rPr lang="ko-KR" altLang="en-US" sz="3200" b="0" dirty="0" smtClean="0">
                <a:latin typeface="+mn-ea"/>
                <a:ea typeface="+mn-ea"/>
              </a:rPr>
              <a:t>동원화</a:t>
            </a:r>
            <a:r>
              <a:rPr lang="en-US" altLang="ko-KR" sz="3200" b="0" dirty="0" smtClean="0">
                <a:latin typeface="+mn-ea"/>
                <a:ea typeface="+mn-ea"/>
              </a:rPr>
              <a:t>(</a:t>
            </a:r>
            <a:r>
              <a:rPr lang="en-US" altLang="ko-KR" sz="3200" b="0" dirty="0" err="1" smtClean="0">
                <a:latin typeface="+mn-ea"/>
                <a:ea typeface="+mn-ea"/>
              </a:rPr>
              <a:t>mobilisation</a:t>
            </a:r>
            <a:r>
              <a:rPr lang="en-US" altLang="ko-KR" sz="3200" b="0" dirty="0" smtClean="0">
                <a:latin typeface="+mn-ea"/>
                <a:ea typeface="+mn-ea"/>
              </a:rPr>
              <a:t>)</a:t>
            </a:r>
          </a:p>
          <a:p>
            <a:pPr>
              <a:defRPr/>
            </a:pPr>
            <a:endParaRPr lang="en-US" altLang="ko-KR" sz="3200" b="0" dirty="0" smtClean="0">
              <a:latin typeface="+mn-ea"/>
              <a:ea typeface="+mn-ea"/>
            </a:endParaRPr>
          </a:p>
          <a:p>
            <a:pPr>
              <a:defRPr/>
            </a:pPr>
            <a:r>
              <a:rPr lang="en-US" altLang="ko-KR" sz="3200" b="0" dirty="0" smtClean="0">
                <a:latin typeface="+mn-ea"/>
                <a:ea typeface="+mn-ea"/>
              </a:rPr>
              <a:t>  5. </a:t>
            </a:r>
            <a:r>
              <a:rPr lang="ko-KR" altLang="en-US" sz="3200" b="0" dirty="0" smtClean="0">
                <a:latin typeface="+mn-ea"/>
                <a:ea typeface="+mn-ea"/>
              </a:rPr>
              <a:t>출현</a:t>
            </a:r>
            <a:r>
              <a:rPr lang="en-US" altLang="ko-KR" sz="3200" b="0" dirty="0" smtClean="0">
                <a:latin typeface="+mn-ea"/>
                <a:ea typeface="+mn-ea"/>
                <a:sym typeface="Wingdings" pitchFamily="2" charset="2"/>
              </a:rPr>
              <a:t></a:t>
            </a:r>
            <a:r>
              <a:rPr lang="ko-KR" altLang="en-US" sz="3200" b="0" dirty="0" smtClean="0">
                <a:latin typeface="+mn-ea"/>
                <a:ea typeface="+mn-ea"/>
              </a:rPr>
              <a:t>발전</a:t>
            </a:r>
            <a:r>
              <a:rPr lang="en-US" altLang="ko-KR" sz="3200" b="0" dirty="0" smtClean="0">
                <a:latin typeface="+mn-ea"/>
                <a:ea typeface="+mn-ea"/>
              </a:rPr>
              <a:t>(</a:t>
            </a:r>
            <a:r>
              <a:rPr lang="ko-KR" altLang="en-US" sz="3200" b="0" dirty="0" smtClean="0">
                <a:latin typeface="+mn-ea"/>
                <a:ea typeface="+mn-ea"/>
              </a:rPr>
              <a:t>수렴</a:t>
            </a:r>
            <a:r>
              <a:rPr lang="en-US" altLang="ko-KR" sz="3200" b="0" dirty="0" smtClean="0">
                <a:latin typeface="+mn-ea"/>
                <a:ea typeface="+mn-ea"/>
              </a:rPr>
              <a:t>/</a:t>
            </a:r>
            <a:r>
              <a:rPr lang="ko-KR" altLang="en-US" sz="3200" b="0" dirty="0" smtClean="0">
                <a:latin typeface="+mn-ea"/>
                <a:ea typeface="+mn-ea"/>
              </a:rPr>
              <a:t>분산</a:t>
            </a:r>
            <a:r>
              <a:rPr lang="en-US" altLang="ko-KR" sz="3200" b="0" dirty="0" smtClean="0">
                <a:latin typeface="+mn-ea"/>
                <a:ea typeface="+mn-ea"/>
              </a:rPr>
              <a:t>)</a:t>
            </a:r>
            <a:r>
              <a:rPr lang="en-US" altLang="ko-KR" sz="3200" b="0" dirty="0" smtClean="0">
                <a:latin typeface="+mn-ea"/>
                <a:ea typeface="+mn-ea"/>
                <a:sym typeface="Wingdings" pitchFamily="2" charset="2"/>
              </a:rPr>
              <a:t></a:t>
            </a:r>
            <a:r>
              <a:rPr lang="ko-KR" altLang="en-US" sz="3200" b="0" dirty="0" smtClean="0">
                <a:latin typeface="+mn-ea"/>
                <a:ea typeface="+mn-ea"/>
                <a:sym typeface="Wingdings" pitchFamily="2" charset="2"/>
              </a:rPr>
              <a:t>안정화</a:t>
            </a:r>
            <a:endParaRPr lang="en-US" altLang="ko-KR" sz="3200" b="0" dirty="0" smtClean="0">
              <a:latin typeface="+mn-ea"/>
              <a:ea typeface="+mn-ea"/>
            </a:endParaRPr>
          </a:p>
          <a:p>
            <a:pPr>
              <a:defRPr/>
            </a:pPr>
            <a:r>
              <a:rPr lang="en-US" altLang="ko-KR" sz="3200" b="0" dirty="0" smtClean="0">
                <a:latin typeface="+mn-ea"/>
                <a:ea typeface="+mn-ea"/>
              </a:rPr>
              <a:t>  </a:t>
            </a:r>
            <a:r>
              <a:rPr lang="ko-KR" altLang="en-US" sz="3200" b="0" dirty="0" smtClean="0">
                <a:latin typeface="+mn-ea"/>
                <a:ea typeface="+mn-ea"/>
              </a:rPr>
              <a:t> </a:t>
            </a:r>
            <a:endParaRPr lang="en-US" altLang="ko-KR" sz="3200" b="0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-1857420" y="785794"/>
            <a:ext cx="9215502" cy="857256"/>
          </a:xfrm>
          <a:prstGeom prst="rect">
            <a:avLst/>
          </a:prstGeom>
          <a:gradFill rotWithShape="1">
            <a:gsLst>
              <a:gs pos="0">
                <a:schemeClr val="tx1">
                  <a:alpha val="41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kumimoji="0" lang="ko-KR" altLang="en-US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7172" name="제목 4"/>
          <p:cNvSpPr>
            <a:spLocks noGrp="1"/>
          </p:cNvSpPr>
          <p:nvPr>
            <p:ph type="title"/>
          </p:nvPr>
        </p:nvSpPr>
        <p:spPr>
          <a:xfrm>
            <a:off x="357188" y="642938"/>
            <a:ext cx="8229600" cy="1066800"/>
          </a:xfrm>
        </p:spPr>
        <p:txBody>
          <a:bodyPr/>
          <a:lstStyle/>
          <a:p>
            <a:pPr>
              <a:defRPr/>
            </a:pPr>
            <a:r>
              <a:rPr lang="ko-KR" altLang="en-US" b="1" dirty="0" smtClean="0">
                <a:solidFill>
                  <a:schemeClr val="tx1"/>
                </a:solidFill>
                <a:latin typeface="+mj-ea"/>
              </a:rPr>
              <a:t>행위자 </a:t>
            </a:r>
            <a:r>
              <a:rPr lang="ko-KR" altLang="en-US" b="1" dirty="0" err="1" smtClean="0">
                <a:solidFill>
                  <a:schemeClr val="tx1"/>
                </a:solidFill>
                <a:latin typeface="+mj-ea"/>
              </a:rPr>
              <a:t>연결망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</a:rPr>
              <a:t> 이론의 주장</a:t>
            </a:r>
          </a:p>
        </p:txBody>
      </p:sp>
      <p:graphicFrame>
        <p:nvGraphicFramePr>
          <p:cNvPr id="4" name="다이어그램 3"/>
          <p:cNvGraphicFramePr/>
          <p:nvPr/>
        </p:nvGraphicFramePr>
        <p:xfrm>
          <a:off x="285720" y="1643050"/>
          <a:ext cx="8501122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-1857420" y="785794"/>
            <a:ext cx="9215502" cy="857256"/>
          </a:xfrm>
          <a:prstGeom prst="rect">
            <a:avLst/>
          </a:prstGeom>
          <a:gradFill rotWithShape="1">
            <a:gsLst>
              <a:gs pos="0">
                <a:schemeClr val="tx1">
                  <a:alpha val="41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kumimoji="0" lang="ko-KR" altLang="en-US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7172" name="제목 4"/>
          <p:cNvSpPr>
            <a:spLocks noGrp="1"/>
          </p:cNvSpPr>
          <p:nvPr>
            <p:ph type="title"/>
          </p:nvPr>
        </p:nvSpPr>
        <p:spPr>
          <a:xfrm>
            <a:off x="357188" y="642938"/>
            <a:ext cx="8229600" cy="1066800"/>
          </a:xfrm>
        </p:spPr>
        <p:txBody>
          <a:bodyPr/>
          <a:lstStyle/>
          <a:p>
            <a:pPr>
              <a:defRPr/>
            </a:pPr>
            <a:r>
              <a:rPr lang="ko-KR" altLang="en-US" b="1" dirty="0" smtClean="0">
                <a:solidFill>
                  <a:schemeClr val="tx1"/>
                </a:solidFill>
                <a:latin typeface="+mn-ea"/>
                <a:ea typeface="+mn-ea"/>
              </a:rPr>
              <a:t>행위자 </a:t>
            </a:r>
            <a:r>
              <a:rPr lang="ko-KR" altLang="en-US" b="1" dirty="0" err="1" smtClean="0">
                <a:solidFill>
                  <a:schemeClr val="tx1"/>
                </a:solidFill>
                <a:latin typeface="+mn-ea"/>
                <a:ea typeface="+mn-ea"/>
              </a:rPr>
              <a:t>연결망</a:t>
            </a:r>
            <a:r>
              <a:rPr lang="ko-KR" altLang="en-US" b="1" dirty="0" smtClean="0">
                <a:solidFill>
                  <a:schemeClr val="tx1"/>
                </a:solidFill>
                <a:latin typeface="+mn-ea"/>
                <a:ea typeface="+mn-ea"/>
              </a:rPr>
              <a:t> 이론의 주장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0" y="1785938"/>
            <a:ext cx="9144000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altLang="ko-KR" sz="2800" b="0" dirty="0">
                <a:solidFill>
                  <a:schemeClr val="accent6"/>
                </a:solidFill>
                <a:latin typeface="+mn-ea"/>
                <a:ea typeface="+mn-ea"/>
              </a:rPr>
              <a:t>ANT</a:t>
            </a:r>
            <a:r>
              <a:rPr lang="ko-KR" altLang="en-US" sz="2800" b="0" dirty="0">
                <a:solidFill>
                  <a:schemeClr val="accent6"/>
                </a:solidFill>
                <a:latin typeface="+mn-ea"/>
                <a:ea typeface="+mn-ea"/>
              </a:rPr>
              <a:t>에서 힘을 가진 사람은</a:t>
            </a:r>
            <a:r>
              <a:rPr lang="en-US" altLang="ko-KR" sz="2800" b="0" dirty="0">
                <a:solidFill>
                  <a:schemeClr val="accent6"/>
                </a:solidFill>
                <a:latin typeface="+mn-ea"/>
                <a:ea typeface="+mn-ea"/>
              </a:rPr>
              <a:t>?</a:t>
            </a:r>
          </a:p>
          <a:p>
            <a:pPr>
              <a:defRPr/>
            </a:pPr>
            <a:r>
              <a:rPr lang="ko-KR" altLang="en-US" sz="2800" b="0" dirty="0">
                <a:latin typeface="+mn-ea"/>
                <a:ea typeface="+mn-ea"/>
              </a:rPr>
              <a:t>  다양한 비인간을 길들여서 이들과 동맹을 맺고</a:t>
            </a:r>
            <a:r>
              <a:rPr lang="en-US" altLang="ko-KR" sz="2800" b="0" dirty="0">
                <a:latin typeface="+mn-ea"/>
                <a:ea typeface="+mn-ea"/>
              </a:rPr>
              <a:t>,</a:t>
            </a:r>
          </a:p>
          <a:p>
            <a:pPr>
              <a:defRPr/>
            </a:pPr>
            <a:r>
              <a:rPr lang="en-US" altLang="ko-KR" sz="2800" b="0" dirty="0">
                <a:latin typeface="+mn-ea"/>
                <a:ea typeface="+mn-ea"/>
              </a:rPr>
              <a:t>  </a:t>
            </a:r>
            <a:r>
              <a:rPr lang="ko-KR" altLang="en-US" sz="2800" b="0" dirty="0">
                <a:latin typeface="+mn-ea"/>
                <a:ea typeface="+mn-ea"/>
              </a:rPr>
              <a:t>이들의 힘을 빌린 사람을 뜻함</a:t>
            </a:r>
            <a:r>
              <a:rPr lang="en-US" altLang="ko-KR" sz="2800" b="0" dirty="0">
                <a:latin typeface="+mn-ea"/>
                <a:ea typeface="+mn-ea"/>
              </a:rPr>
              <a:t>.</a:t>
            </a:r>
          </a:p>
          <a:p>
            <a:pPr>
              <a:buFont typeface="Arial" pitchFamily="34" charset="0"/>
              <a:buChar char="•"/>
              <a:defRPr/>
            </a:pPr>
            <a:endParaRPr lang="en-US" altLang="ko-KR" sz="2800" b="0" dirty="0">
              <a:latin typeface="+mn-ea"/>
              <a:ea typeface="+mn-ea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altLang="ko-KR" sz="2800" b="0" dirty="0">
                <a:latin typeface="+mn-ea"/>
                <a:ea typeface="+mn-ea"/>
              </a:rPr>
              <a:t> </a:t>
            </a:r>
            <a:r>
              <a:rPr lang="ko-KR" altLang="en-US" sz="2800" b="0" dirty="0">
                <a:solidFill>
                  <a:schemeClr val="accent6"/>
                </a:solidFill>
                <a:latin typeface="+mn-ea"/>
                <a:ea typeface="+mn-ea"/>
              </a:rPr>
              <a:t>과학기술</a:t>
            </a:r>
            <a:r>
              <a:rPr lang="en-US" altLang="ko-KR" sz="2800" b="0" dirty="0">
                <a:solidFill>
                  <a:schemeClr val="accent6"/>
                </a:solidFill>
                <a:latin typeface="+mn-ea"/>
                <a:ea typeface="+mn-ea"/>
              </a:rPr>
              <a:t>, </a:t>
            </a:r>
            <a:r>
              <a:rPr lang="en-US" altLang="ko-KR" sz="2800" b="0" dirty="0" err="1" smtClean="0">
                <a:solidFill>
                  <a:schemeClr val="accent6"/>
                </a:solidFill>
                <a:latin typeface="+mn-ea"/>
                <a:ea typeface="+mn-ea"/>
              </a:rPr>
              <a:t>technoscience</a:t>
            </a:r>
            <a:r>
              <a:rPr lang="ko-KR" altLang="en-US" sz="2800" b="0" dirty="0" smtClean="0">
                <a:solidFill>
                  <a:schemeClr val="accent6"/>
                </a:solidFill>
                <a:latin typeface="+mn-ea"/>
                <a:ea typeface="+mn-ea"/>
              </a:rPr>
              <a:t>란 </a:t>
            </a:r>
            <a:r>
              <a:rPr lang="en-US" altLang="ko-KR" sz="2800" b="0" dirty="0">
                <a:solidFill>
                  <a:schemeClr val="accent6"/>
                </a:solidFill>
                <a:latin typeface="+mn-ea"/>
                <a:ea typeface="+mn-ea"/>
              </a:rPr>
              <a:t>?</a:t>
            </a:r>
          </a:p>
          <a:p>
            <a:pPr>
              <a:defRPr/>
            </a:pPr>
            <a:r>
              <a:rPr lang="ko-KR" altLang="en-US" sz="2800" b="0" dirty="0">
                <a:latin typeface="+mn-ea"/>
                <a:ea typeface="+mn-ea"/>
              </a:rPr>
              <a:t>  </a:t>
            </a:r>
            <a:r>
              <a:rPr lang="ko-KR" altLang="en-US" sz="2800" b="0" dirty="0" smtClean="0">
                <a:latin typeface="+mn-ea"/>
                <a:ea typeface="+mn-ea"/>
              </a:rPr>
              <a:t>비인간요소를 </a:t>
            </a:r>
            <a:r>
              <a:rPr lang="ko-KR" altLang="en-US" sz="2800" b="0" dirty="0">
                <a:latin typeface="+mn-ea"/>
                <a:ea typeface="+mn-ea"/>
              </a:rPr>
              <a:t>우리에게 의미 있는 존재로 바꾸어주는</a:t>
            </a:r>
            <a:endParaRPr lang="en-US" altLang="ko-KR" sz="2800" b="0" dirty="0">
              <a:latin typeface="+mn-ea"/>
              <a:ea typeface="+mn-ea"/>
            </a:endParaRPr>
          </a:p>
          <a:p>
            <a:pPr>
              <a:defRPr/>
            </a:pPr>
            <a:r>
              <a:rPr lang="en-US" altLang="ko-KR" sz="2800" b="0" dirty="0">
                <a:latin typeface="+mn-ea"/>
                <a:ea typeface="+mn-ea"/>
              </a:rPr>
              <a:t>  </a:t>
            </a:r>
            <a:r>
              <a:rPr lang="ko-KR" altLang="en-US" sz="2800" b="0" dirty="0">
                <a:latin typeface="+mn-ea"/>
                <a:ea typeface="+mn-ea"/>
              </a:rPr>
              <a:t>인간의 활동</a:t>
            </a:r>
            <a:endParaRPr lang="en-US" altLang="ko-KR" sz="2800" b="0" dirty="0">
              <a:latin typeface="+mn-ea"/>
              <a:ea typeface="+mn-ea"/>
            </a:endParaRPr>
          </a:p>
          <a:p>
            <a:pPr>
              <a:defRPr/>
            </a:pPr>
            <a:endParaRPr lang="en-US" altLang="ko-KR" sz="2800" b="0" dirty="0">
              <a:latin typeface="+mn-ea"/>
              <a:ea typeface="+mn-ea"/>
            </a:endParaRPr>
          </a:p>
          <a:p>
            <a:pPr>
              <a:defRPr/>
            </a:pPr>
            <a:r>
              <a:rPr lang="ko-KR" altLang="en-US" sz="2800" b="0" dirty="0">
                <a:latin typeface="+mn-ea"/>
                <a:ea typeface="+mn-ea"/>
              </a:rPr>
              <a:t>따라서 과학기술은 권력의 속성을 이해하거나 권력을</a:t>
            </a:r>
            <a:endParaRPr lang="en-US" altLang="ko-KR" sz="2800" b="0" dirty="0">
              <a:latin typeface="+mn-ea"/>
              <a:ea typeface="+mn-ea"/>
            </a:endParaRPr>
          </a:p>
          <a:p>
            <a:pPr>
              <a:defRPr/>
            </a:pPr>
            <a:r>
              <a:rPr lang="ko-KR" altLang="en-US" sz="2800" b="0" dirty="0">
                <a:latin typeface="+mn-ea"/>
                <a:ea typeface="+mn-ea"/>
              </a:rPr>
              <a:t>생성하는 데 필수적인 요소이다</a:t>
            </a:r>
            <a:r>
              <a:rPr lang="en-US" altLang="ko-KR" sz="2800" b="0" dirty="0">
                <a:latin typeface="+mn-ea"/>
                <a:ea typeface="+mn-ea"/>
              </a:rPr>
              <a:t>.</a:t>
            </a:r>
            <a:endParaRPr lang="ko-KR" altLang="en-US" sz="2800" b="0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-1857420" y="785794"/>
            <a:ext cx="9215502" cy="857256"/>
          </a:xfrm>
          <a:prstGeom prst="rect">
            <a:avLst/>
          </a:prstGeom>
          <a:gradFill rotWithShape="1">
            <a:gsLst>
              <a:gs pos="0">
                <a:schemeClr val="tx1">
                  <a:alpha val="41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kumimoji="0" lang="ko-KR" altLang="en-US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7172" name="제목 4"/>
          <p:cNvSpPr>
            <a:spLocks noGrp="1"/>
          </p:cNvSpPr>
          <p:nvPr>
            <p:ph type="title"/>
          </p:nvPr>
        </p:nvSpPr>
        <p:spPr>
          <a:xfrm>
            <a:off x="357188" y="642938"/>
            <a:ext cx="8229600" cy="1066800"/>
          </a:xfrm>
        </p:spPr>
        <p:txBody>
          <a:bodyPr/>
          <a:lstStyle/>
          <a:p>
            <a:pPr>
              <a:defRPr/>
            </a:pPr>
            <a:r>
              <a:rPr lang="ko-KR" altLang="en-US" b="1" dirty="0" smtClean="0">
                <a:solidFill>
                  <a:schemeClr val="tx1"/>
                </a:solidFill>
                <a:latin typeface="+mj-ea"/>
              </a:rPr>
              <a:t>행위자 </a:t>
            </a:r>
            <a:r>
              <a:rPr lang="ko-KR" altLang="en-US" b="1" dirty="0" err="1" smtClean="0">
                <a:solidFill>
                  <a:schemeClr val="tx1"/>
                </a:solidFill>
                <a:latin typeface="+mj-ea"/>
              </a:rPr>
              <a:t>연결망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</a:rPr>
              <a:t> 이론의 전망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142875" y="1785938"/>
            <a:ext cx="9144000" cy="39703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ko-KR" sz="2800" b="0" dirty="0">
                <a:latin typeface="+mn-ea"/>
                <a:ea typeface="+mn-ea"/>
              </a:rPr>
              <a:t>ANT</a:t>
            </a:r>
            <a:r>
              <a:rPr lang="ko-KR" altLang="en-US" sz="2800" b="0" dirty="0">
                <a:latin typeface="+mn-ea"/>
                <a:ea typeface="+mn-ea"/>
              </a:rPr>
              <a:t>는 인간과 비인간 사이에 만들어지는 변덕스러운</a:t>
            </a:r>
            <a:endParaRPr lang="en-US" altLang="ko-KR" sz="2800" b="0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2800" b="0" dirty="0">
                <a:latin typeface="+mn-ea"/>
                <a:ea typeface="+mn-ea"/>
              </a:rPr>
              <a:t>네트워크라는 개념을 이용해서 실패한 기술과 사회적</a:t>
            </a:r>
            <a:endParaRPr lang="en-US" altLang="ko-KR" sz="2800" b="0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2800" b="0" dirty="0">
                <a:latin typeface="+mn-ea"/>
                <a:ea typeface="+mn-ea"/>
              </a:rPr>
              <a:t>요소의 관계를 분석하는 데 흥미로운 성과를 냈고</a:t>
            </a:r>
            <a:r>
              <a:rPr lang="en-US" altLang="ko-KR" sz="2800" b="0" dirty="0">
                <a:latin typeface="+mn-ea"/>
                <a:ea typeface="+mn-ea"/>
              </a:rPr>
              <a:t>,</a:t>
            </a:r>
          </a:p>
          <a:p>
            <a:pPr>
              <a:lnSpc>
                <a:spcPct val="150000"/>
              </a:lnSpc>
              <a:defRPr/>
            </a:pPr>
            <a:r>
              <a:rPr lang="ko-KR" altLang="en-US" sz="2800" b="0" dirty="0">
                <a:latin typeface="+mn-ea"/>
                <a:ea typeface="+mn-ea"/>
              </a:rPr>
              <a:t>불확실하고 유동적인 세상을 분석하기를 원하는 의료</a:t>
            </a:r>
            <a:endParaRPr lang="en-US" altLang="ko-KR" sz="2800" b="0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2800" b="0" dirty="0">
                <a:latin typeface="+mn-ea"/>
                <a:ea typeface="+mn-ea"/>
              </a:rPr>
              <a:t>사회학</a:t>
            </a:r>
            <a:r>
              <a:rPr lang="en-US" altLang="ko-KR" sz="2800" b="0" dirty="0">
                <a:latin typeface="+mn-ea"/>
                <a:ea typeface="+mn-ea"/>
              </a:rPr>
              <a:t>, </a:t>
            </a:r>
            <a:r>
              <a:rPr lang="ko-KR" altLang="en-US" sz="2800" b="0" dirty="0">
                <a:latin typeface="+mn-ea"/>
                <a:ea typeface="+mn-ea"/>
              </a:rPr>
              <a:t>지리학</a:t>
            </a:r>
            <a:r>
              <a:rPr lang="en-US" altLang="ko-KR" sz="2800" b="0" dirty="0">
                <a:latin typeface="+mn-ea"/>
                <a:ea typeface="+mn-ea"/>
              </a:rPr>
              <a:t>, </a:t>
            </a:r>
            <a:r>
              <a:rPr lang="ko-KR" altLang="en-US" sz="2800" b="0" dirty="0" smtClean="0">
                <a:latin typeface="+mn-ea"/>
                <a:ea typeface="+mn-ea"/>
              </a:rPr>
              <a:t>경영학</a:t>
            </a:r>
            <a:r>
              <a:rPr lang="en-US" altLang="ko-KR" sz="2800" b="0" dirty="0">
                <a:latin typeface="+mn-ea"/>
                <a:ea typeface="+mn-ea"/>
              </a:rPr>
              <a:t>, </a:t>
            </a:r>
            <a:r>
              <a:rPr lang="ko-KR" altLang="en-US" sz="2800" b="0" dirty="0" smtClean="0">
                <a:latin typeface="+mn-ea"/>
                <a:ea typeface="+mn-ea"/>
              </a:rPr>
              <a:t>조직학</a:t>
            </a:r>
            <a:r>
              <a:rPr lang="en-US" altLang="ko-KR" sz="2800" b="0" dirty="0" smtClean="0">
                <a:latin typeface="+mn-ea"/>
                <a:ea typeface="+mn-ea"/>
              </a:rPr>
              <a:t>, IT</a:t>
            </a:r>
            <a:r>
              <a:rPr lang="ko-KR" altLang="en-US" sz="2800" b="0" dirty="0">
                <a:latin typeface="+mn-ea"/>
                <a:ea typeface="+mn-ea"/>
              </a:rPr>
              <a:t>이론</a:t>
            </a:r>
            <a:r>
              <a:rPr lang="en-US" altLang="ko-KR" sz="2800" b="0" dirty="0">
                <a:latin typeface="+mn-ea"/>
                <a:ea typeface="+mn-ea"/>
              </a:rPr>
              <a:t>, </a:t>
            </a:r>
            <a:r>
              <a:rPr lang="ko-KR" altLang="en-US" sz="2800" b="0" dirty="0" err="1" smtClean="0">
                <a:latin typeface="+mn-ea"/>
                <a:ea typeface="+mn-ea"/>
              </a:rPr>
              <a:t>금융학</a:t>
            </a:r>
            <a:r>
              <a:rPr lang="en-US" altLang="ko-KR" sz="2800" b="0" dirty="0" smtClean="0">
                <a:latin typeface="+mn-ea"/>
                <a:ea typeface="+mn-ea"/>
              </a:rPr>
              <a:t>, </a:t>
            </a:r>
            <a:r>
              <a:rPr lang="ko-KR" altLang="en-US" sz="2800" b="0" dirty="0" smtClean="0">
                <a:latin typeface="+mn-ea"/>
                <a:ea typeface="+mn-ea"/>
              </a:rPr>
              <a:t>회계학 </a:t>
            </a:r>
            <a:r>
              <a:rPr lang="ko-KR" altLang="en-US" sz="2800" b="0" dirty="0">
                <a:latin typeface="+mn-ea"/>
                <a:ea typeface="+mn-ea"/>
              </a:rPr>
              <a:t>등으로 점차 </a:t>
            </a:r>
            <a:r>
              <a:rPr lang="ko-KR" altLang="en-US" sz="2800" b="0" dirty="0" smtClean="0">
                <a:latin typeface="+mn-ea"/>
                <a:ea typeface="+mn-ea"/>
              </a:rPr>
              <a:t>확산</a:t>
            </a:r>
            <a:r>
              <a:rPr lang="en-US" altLang="ko-KR" sz="2800" b="0" dirty="0" smtClean="0">
                <a:latin typeface="+mn-ea"/>
                <a:ea typeface="+mn-ea"/>
              </a:rPr>
              <a:t>.</a:t>
            </a:r>
            <a:endParaRPr lang="ko-KR" altLang="en-US" sz="2800" b="0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1484784"/>
            <a:ext cx="871540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4000" dirty="0" smtClean="0">
                <a:latin typeface="+mn-ea"/>
                <a:ea typeface="+mn-ea"/>
              </a:rPr>
              <a:t> </a:t>
            </a:r>
            <a:endParaRPr lang="en-US" altLang="ko-KR" sz="400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ko-KR" sz="4000" b="0" dirty="0" smtClean="0">
              <a:solidFill>
                <a:schemeClr val="accent1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2400" b="0" dirty="0" smtClean="0">
                <a:latin typeface="+mn-ea"/>
                <a:ea typeface="+mn-ea"/>
              </a:rPr>
              <a:t>  </a:t>
            </a: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b="0" dirty="0" smtClean="0">
                <a:latin typeface="+mn-ea"/>
                <a:ea typeface="+mn-ea"/>
              </a:rPr>
              <a:t>  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2400" b="0" dirty="0" smtClean="0">
                <a:latin typeface="+mn-ea"/>
                <a:ea typeface="+mn-ea"/>
              </a:rPr>
              <a:t> </a:t>
            </a: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b="0" dirty="0" smtClean="0">
                <a:latin typeface="+mn-ea"/>
                <a:ea typeface="+mn-ea"/>
              </a:rPr>
              <a:t>   </a:t>
            </a:r>
            <a:r>
              <a:rPr lang="ko-KR" altLang="en-US" sz="2400" b="0" dirty="0" smtClean="0">
                <a:latin typeface="+mn-ea"/>
                <a:ea typeface="+mn-ea"/>
              </a:rPr>
              <a:t> </a:t>
            </a:r>
            <a:endParaRPr lang="en-US" altLang="ko-KR" sz="2400" b="0" dirty="0" smtClean="0">
              <a:latin typeface="+mn-ea"/>
              <a:ea typeface="+mn-ea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-71502" y="476672"/>
            <a:ext cx="9215502" cy="929264"/>
          </a:xfrm>
          <a:prstGeom prst="rect">
            <a:avLst/>
          </a:prstGeom>
          <a:gradFill rotWithShape="1">
            <a:gsLst>
              <a:gs pos="0">
                <a:schemeClr val="tx1">
                  <a:alpha val="41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800" dirty="0" smtClean="0">
                <a:latin typeface="휴먼엑스포" pitchFamily="18" charset="-127"/>
                <a:ea typeface="휴먼엑스포" pitchFamily="18" charset="-127"/>
              </a:rPr>
              <a:t>우리 나라에서 </a:t>
            </a:r>
            <a:r>
              <a:rPr kumimoji="0" lang="ko-KR" altLang="en-US" sz="2800" dirty="0" err="1" smtClean="0">
                <a:latin typeface="휴먼엑스포" pitchFamily="18" charset="-127"/>
                <a:ea typeface="휴먼엑스포" pitchFamily="18" charset="-127"/>
              </a:rPr>
              <a:t>행위자연결망이론의</a:t>
            </a:r>
            <a:r>
              <a:rPr kumimoji="0" lang="ko-KR" altLang="en-US" sz="2800" dirty="0" smtClean="0">
                <a:latin typeface="휴먼엑스포" pitchFamily="18" charset="-127"/>
                <a:ea typeface="휴먼엑스포" pitchFamily="18" charset="-127"/>
              </a:rPr>
              <a:t> 선행연구</a:t>
            </a:r>
            <a:r>
              <a:rPr kumimoji="0" lang="en-US" altLang="ko-KR" sz="2800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kumimoji="0" lang="ko-KR" altLang="en-US" sz="2800" dirty="0" smtClean="0">
                <a:latin typeface="휴먼엑스포" pitchFamily="18" charset="-127"/>
                <a:ea typeface="휴먼엑스포" pitchFamily="18" charset="-127"/>
              </a:rPr>
              <a:t>이론</a:t>
            </a:r>
            <a:r>
              <a:rPr kumimoji="0" lang="en-US" altLang="ko-KR" sz="2800" dirty="0" smtClean="0">
                <a:latin typeface="휴먼엑스포" pitchFamily="18" charset="-127"/>
                <a:ea typeface="휴먼엑스포" pitchFamily="18" charset="-127"/>
              </a:rPr>
              <a:t>)</a:t>
            </a:r>
            <a:endParaRPr kumimoji="0" lang="ko-KR" altLang="en-US" sz="2800" dirty="0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1412776"/>
            <a:ext cx="8715404" cy="9325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b="0" dirty="0" smtClean="0">
                <a:latin typeface="+mn-ea"/>
                <a:ea typeface="+mn-ea"/>
              </a:rPr>
              <a:t>1. </a:t>
            </a:r>
            <a:r>
              <a:rPr lang="ko-KR" altLang="en-US" sz="2400" b="0" dirty="0" smtClean="0">
                <a:latin typeface="+mn-ea"/>
                <a:ea typeface="+mn-ea"/>
              </a:rPr>
              <a:t>김환석</a:t>
            </a:r>
            <a:r>
              <a:rPr lang="en-US" altLang="ko-KR" sz="2400" b="0" dirty="0" smtClean="0">
                <a:latin typeface="+mn-ea"/>
                <a:ea typeface="+mn-ea"/>
              </a:rPr>
              <a:t>(1997), </a:t>
            </a:r>
            <a:r>
              <a:rPr lang="ko-KR" altLang="en-US" sz="2400" b="0" dirty="0" smtClean="0">
                <a:latin typeface="+mn-ea"/>
                <a:ea typeface="+mn-ea"/>
              </a:rPr>
              <a:t>과학사회학의 행위자</a:t>
            </a:r>
            <a:r>
              <a:rPr lang="en-US" altLang="ko-KR" sz="2400" b="0" dirty="0" smtClean="0">
                <a:latin typeface="+mn-ea"/>
                <a:ea typeface="+mn-ea"/>
              </a:rPr>
              <a:t>-</a:t>
            </a:r>
            <a:r>
              <a:rPr lang="ko-KR" altLang="en-US" sz="2400" b="0" dirty="0" err="1" smtClean="0">
                <a:latin typeface="+mn-ea"/>
                <a:ea typeface="+mn-ea"/>
              </a:rPr>
              <a:t>연결망</a:t>
            </a:r>
            <a:r>
              <a:rPr lang="ko-KR" altLang="en-US" sz="2400" b="0" dirty="0" smtClean="0">
                <a:latin typeface="+mn-ea"/>
                <a:ea typeface="+mn-ea"/>
              </a:rPr>
              <a:t> 이론</a:t>
            </a:r>
            <a:r>
              <a:rPr lang="en-US" altLang="ko-KR" sz="2400" b="0" dirty="0" smtClean="0">
                <a:latin typeface="+mn-ea"/>
                <a:ea typeface="+mn-ea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sz="2400" b="0" dirty="0" smtClean="0">
                <a:latin typeface="+mn-ea"/>
                <a:ea typeface="+mn-ea"/>
              </a:rPr>
              <a:t>                                              </a:t>
            </a:r>
            <a:r>
              <a:rPr lang="ko-KR" altLang="en-US" sz="2400" b="0" u="sng" dirty="0" smtClean="0">
                <a:latin typeface="+mn-ea"/>
                <a:ea typeface="+mn-ea"/>
              </a:rPr>
              <a:t>사회과학연구</a:t>
            </a:r>
            <a:r>
              <a:rPr lang="ko-KR" altLang="en-US" sz="2400" b="0" dirty="0" smtClean="0">
                <a:latin typeface="+mn-ea"/>
                <a:ea typeface="+mn-ea"/>
              </a:rPr>
              <a:t> </a:t>
            </a:r>
            <a:r>
              <a:rPr lang="en-US" altLang="ko-KR" sz="2400" b="0" dirty="0" smtClean="0">
                <a:latin typeface="+mn-ea"/>
                <a:ea typeface="+mn-ea"/>
              </a:rPr>
              <a:t>10</a:t>
            </a:r>
          </a:p>
          <a:p>
            <a:pPr>
              <a:lnSpc>
                <a:spcPct val="150000"/>
              </a:lnSpc>
            </a:pPr>
            <a:r>
              <a:rPr lang="en-US" altLang="ko-KR" sz="2400" b="0" dirty="0" smtClean="0">
                <a:latin typeface="+mn-ea"/>
                <a:ea typeface="+mn-ea"/>
              </a:rPr>
              <a:t> 2. </a:t>
            </a:r>
            <a:r>
              <a:rPr lang="ko-KR" altLang="en-US" sz="2400" b="0" dirty="0" smtClean="0">
                <a:latin typeface="+mn-ea"/>
                <a:ea typeface="+mn-ea"/>
              </a:rPr>
              <a:t>김환석</a:t>
            </a:r>
            <a:r>
              <a:rPr lang="en-US" altLang="ko-KR" sz="2400" b="0" dirty="0" smtClean="0">
                <a:latin typeface="+mn-ea"/>
                <a:ea typeface="+mn-ea"/>
              </a:rPr>
              <a:t>(1997), </a:t>
            </a:r>
            <a:r>
              <a:rPr lang="ko-KR" altLang="en-US" sz="2400" b="0" dirty="0" smtClean="0">
                <a:latin typeface="+mn-ea"/>
                <a:ea typeface="+mn-ea"/>
              </a:rPr>
              <a:t>과학기술에 대한 사회학적 이해</a:t>
            </a:r>
            <a:r>
              <a:rPr lang="en-US" altLang="ko-KR" sz="2400" b="0" dirty="0" smtClean="0">
                <a:latin typeface="+mn-ea"/>
                <a:ea typeface="+mn-ea"/>
              </a:rPr>
              <a:t>,</a:t>
            </a:r>
            <a:r>
              <a:rPr lang="ko-KR" altLang="en-US" sz="2400" b="0" dirty="0" smtClean="0">
                <a:latin typeface="+mn-ea"/>
                <a:ea typeface="+mn-ea"/>
              </a:rPr>
              <a:t>    </a:t>
            </a: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2400" b="0" dirty="0" smtClean="0">
                <a:latin typeface="+mn-ea"/>
                <a:ea typeface="+mn-ea"/>
              </a:rPr>
              <a:t>    </a:t>
            </a:r>
            <a:r>
              <a:rPr lang="en-US" altLang="ko-KR" sz="2400" b="0" dirty="0" smtClean="0">
                <a:latin typeface="+mn-ea"/>
                <a:ea typeface="+mn-ea"/>
              </a:rPr>
              <a:t>                                             </a:t>
            </a:r>
            <a:r>
              <a:rPr lang="ko-KR" altLang="en-US" sz="2400" b="0" u="sng" dirty="0" smtClean="0">
                <a:latin typeface="+mn-ea"/>
                <a:ea typeface="+mn-ea"/>
              </a:rPr>
              <a:t>과학사상</a:t>
            </a:r>
            <a:r>
              <a:rPr lang="en-US" altLang="ko-KR" sz="2400" b="0" dirty="0" smtClean="0">
                <a:latin typeface="+mn-ea"/>
                <a:ea typeface="+mn-ea"/>
              </a:rPr>
              <a:t>, </a:t>
            </a:r>
            <a:r>
              <a:rPr lang="ko-KR" altLang="en-US" sz="2400" b="0" dirty="0" smtClean="0">
                <a:latin typeface="+mn-ea"/>
                <a:ea typeface="+mn-ea"/>
              </a:rPr>
              <a:t>봄호</a:t>
            </a:r>
            <a:r>
              <a:rPr lang="en-US" altLang="ko-KR" sz="2400" b="0" dirty="0" smtClean="0">
                <a:latin typeface="+mn-ea"/>
                <a:ea typeface="+mn-ea"/>
              </a:rPr>
              <a:t>,   </a:t>
            </a:r>
          </a:p>
          <a:p>
            <a:pPr>
              <a:lnSpc>
                <a:spcPct val="150000"/>
              </a:lnSpc>
            </a:pPr>
            <a:r>
              <a:rPr lang="en-US" altLang="ko-KR" sz="2400" b="0" dirty="0" smtClean="0">
                <a:latin typeface="+mn-ea"/>
                <a:ea typeface="+mn-ea"/>
              </a:rPr>
              <a:t> 3. </a:t>
            </a:r>
            <a:r>
              <a:rPr lang="ko-KR" altLang="en-US" sz="2400" b="0" dirty="0" smtClean="0">
                <a:latin typeface="+mn-ea"/>
                <a:ea typeface="+mn-ea"/>
              </a:rPr>
              <a:t>김환석</a:t>
            </a:r>
            <a:r>
              <a:rPr lang="en-US" altLang="ko-KR" sz="2400" b="0" dirty="0" smtClean="0">
                <a:latin typeface="+mn-ea"/>
                <a:ea typeface="+mn-ea"/>
              </a:rPr>
              <a:t>(2001), STS(</a:t>
            </a:r>
            <a:r>
              <a:rPr lang="ko-KR" altLang="en-US" sz="2400" b="0" dirty="0" smtClean="0">
                <a:latin typeface="+mn-ea"/>
                <a:ea typeface="+mn-ea"/>
              </a:rPr>
              <a:t>과학기술학</a:t>
            </a:r>
            <a:r>
              <a:rPr lang="en-US" altLang="ko-KR" sz="2400" b="0" dirty="0" smtClean="0">
                <a:latin typeface="+mn-ea"/>
                <a:ea typeface="+mn-ea"/>
              </a:rPr>
              <a:t>)</a:t>
            </a:r>
            <a:r>
              <a:rPr lang="ko-KR" altLang="en-US" sz="2400" b="0" dirty="0" smtClean="0">
                <a:latin typeface="+mn-ea"/>
                <a:ea typeface="+mn-ea"/>
              </a:rPr>
              <a:t>와 사회학의 혁신</a:t>
            </a:r>
            <a:r>
              <a:rPr lang="en-US" altLang="ko-KR" sz="2400" b="0" dirty="0" smtClean="0">
                <a:latin typeface="+mn-ea"/>
                <a:ea typeface="+mn-ea"/>
              </a:rPr>
              <a:t>: </a:t>
            </a:r>
            <a:r>
              <a:rPr lang="ko-KR" altLang="en-US" sz="2400" b="0" dirty="0" smtClean="0">
                <a:latin typeface="+mn-ea"/>
                <a:ea typeface="+mn-ea"/>
              </a:rPr>
              <a:t>행위자</a:t>
            </a:r>
            <a:r>
              <a:rPr lang="en-US" altLang="ko-KR" sz="2400" b="0" dirty="0" smtClean="0">
                <a:latin typeface="+mn-ea"/>
                <a:ea typeface="+mn-ea"/>
              </a:rPr>
              <a:t>-</a:t>
            </a:r>
          </a:p>
          <a:p>
            <a:pPr>
              <a:lnSpc>
                <a:spcPct val="150000"/>
              </a:lnSpc>
            </a:pPr>
            <a:r>
              <a:rPr lang="en-US" altLang="ko-KR" sz="2400" b="0" dirty="0" smtClean="0">
                <a:latin typeface="+mn-ea"/>
                <a:ea typeface="+mn-ea"/>
              </a:rPr>
              <a:t>          </a:t>
            </a:r>
            <a:r>
              <a:rPr lang="ko-KR" altLang="en-US" sz="2400" b="0" dirty="0" err="1" smtClean="0">
                <a:latin typeface="+mn-ea"/>
                <a:ea typeface="+mn-ea"/>
              </a:rPr>
              <a:t>연결망이론</a:t>
            </a:r>
            <a:r>
              <a:rPr lang="en-US" altLang="ko-KR" sz="2400" b="0" dirty="0" smtClean="0">
                <a:latin typeface="+mn-ea"/>
                <a:ea typeface="+mn-ea"/>
              </a:rPr>
              <a:t>(ANT)</a:t>
            </a:r>
            <a:r>
              <a:rPr lang="ko-KR" altLang="en-US" sz="2400" b="0" dirty="0" smtClean="0">
                <a:latin typeface="+mn-ea"/>
                <a:ea typeface="+mn-ea"/>
              </a:rPr>
              <a:t>을</a:t>
            </a:r>
            <a:r>
              <a:rPr lang="en-US" altLang="ko-KR" sz="2400" b="0" dirty="0" smtClean="0">
                <a:latin typeface="+mn-ea"/>
                <a:ea typeface="+mn-ea"/>
              </a:rPr>
              <a:t> </a:t>
            </a:r>
            <a:r>
              <a:rPr lang="ko-KR" altLang="en-US" sz="2400" b="0" dirty="0" smtClean="0">
                <a:latin typeface="+mn-ea"/>
                <a:ea typeface="+mn-ea"/>
              </a:rPr>
              <a:t>중심으로</a:t>
            </a:r>
            <a:r>
              <a:rPr lang="en-US" altLang="ko-KR" sz="2400" b="0" dirty="0" smtClean="0">
                <a:latin typeface="+mn-ea"/>
                <a:ea typeface="+mn-ea"/>
              </a:rPr>
              <a:t>, </a:t>
            </a:r>
            <a:r>
              <a:rPr lang="ko-KR" altLang="en-US" sz="2400" b="0" u="sng" dirty="0" smtClean="0">
                <a:latin typeface="+mn-ea"/>
                <a:ea typeface="+mn-ea"/>
              </a:rPr>
              <a:t>과학기술학연구</a:t>
            </a:r>
            <a:r>
              <a:rPr lang="en-US" altLang="ko-KR" sz="2400" b="0" dirty="0" smtClean="0">
                <a:latin typeface="+mn-ea"/>
                <a:ea typeface="+mn-ea"/>
              </a:rPr>
              <a:t>, 1(1)</a:t>
            </a:r>
            <a:r>
              <a:rPr lang="ko-KR" altLang="en-US" sz="2400" b="0" dirty="0" smtClean="0">
                <a:latin typeface="+mn-ea"/>
                <a:ea typeface="+mn-ea"/>
              </a:rPr>
              <a:t> </a:t>
            </a: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b="0" dirty="0" smtClean="0">
                <a:latin typeface="+mn-ea"/>
                <a:ea typeface="+mn-ea"/>
              </a:rPr>
              <a:t> 4. </a:t>
            </a:r>
            <a:r>
              <a:rPr lang="ko-KR" altLang="en-US" sz="2400" b="0" dirty="0" smtClean="0">
                <a:latin typeface="+mn-ea"/>
                <a:ea typeface="+mn-ea"/>
              </a:rPr>
              <a:t>김숙진</a:t>
            </a:r>
            <a:r>
              <a:rPr lang="en-US" altLang="ko-KR" sz="2400" b="0" dirty="0" smtClean="0">
                <a:latin typeface="+mn-ea"/>
                <a:ea typeface="+mn-ea"/>
              </a:rPr>
              <a:t>(2010), </a:t>
            </a:r>
            <a:r>
              <a:rPr lang="ko-KR" altLang="en-US" sz="2400" b="0" dirty="0" smtClean="0">
                <a:latin typeface="+mn-ea"/>
                <a:ea typeface="+mn-ea"/>
              </a:rPr>
              <a:t>행위자</a:t>
            </a:r>
            <a:r>
              <a:rPr lang="en-US" altLang="ko-KR" sz="2400" b="0" dirty="0" smtClean="0">
                <a:latin typeface="+mn-ea"/>
                <a:ea typeface="+mn-ea"/>
              </a:rPr>
              <a:t>-</a:t>
            </a:r>
            <a:r>
              <a:rPr lang="ko-KR" altLang="en-US" sz="2400" b="0" dirty="0" err="1" smtClean="0">
                <a:latin typeface="+mn-ea"/>
                <a:ea typeface="+mn-ea"/>
              </a:rPr>
              <a:t>연결망</a:t>
            </a:r>
            <a:r>
              <a:rPr lang="ko-KR" altLang="en-US" sz="2400" b="0" dirty="0" smtClean="0">
                <a:latin typeface="+mn-ea"/>
                <a:ea typeface="+mn-ea"/>
              </a:rPr>
              <a:t> 이론을 통한 과학과 자연의   </a:t>
            </a:r>
            <a:endParaRPr lang="en-US" altLang="ko-KR" sz="2400" b="0" dirty="0" smtClean="0">
              <a:latin typeface="+mn-ea"/>
              <a:ea typeface="+mn-ea"/>
            </a:endParaRPr>
          </a:p>
          <a:p>
            <a:r>
              <a:rPr lang="en-US" altLang="ko-KR" sz="2400" b="0" dirty="0" smtClean="0">
                <a:latin typeface="+mn-ea"/>
                <a:ea typeface="+mn-ea"/>
              </a:rPr>
              <a:t>              </a:t>
            </a:r>
            <a:r>
              <a:rPr lang="ko-KR" altLang="en-US" sz="2400" b="0" dirty="0" smtClean="0">
                <a:latin typeface="+mn-ea"/>
                <a:ea typeface="+mn-ea"/>
              </a:rPr>
              <a:t> 재해석</a:t>
            </a:r>
            <a:r>
              <a:rPr lang="en-US" altLang="ko-KR" sz="2400" b="0" dirty="0" smtClean="0">
                <a:latin typeface="+mn-ea"/>
                <a:ea typeface="+mn-ea"/>
              </a:rPr>
              <a:t>,     </a:t>
            </a:r>
            <a:r>
              <a:rPr lang="ko-KR" altLang="en-US" sz="2400" b="0" u="sng" dirty="0" smtClean="0">
                <a:latin typeface="+mn-ea"/>
                <a:ea typeface="+mn-ea"/>
              </a:rPr>
              <a:t>대한지리학회지</a:t>
            </a:r>
            <a:r>
              <a:rPr lang="en-US" altLang="ko-KR" sz="2400" b="0" dirty="0" smtClean="0">
                <a:latin typeface="+mn-ea"/>
                <a:ea typeface="+mn-ea"/>
              </a:rPr>
              <a:t>, 45(4). </a:t>
            </a:r>
          </a:p>
          <a:p>
            <a:r>
              <a:rPr lang="en-US" altLang="ko-KR" sz="2400" b="0" dirty="0" smtClean="0">
                <a:latin typeface="+mn-ea"/>
                <a:ea typeface="+mn-ea"/>
              </a:rPr>
              <a:t> 5. </a:t>
            </a:r>
            <a:r>
              <a:rPr lang="ko-KR" altLang="en-US" sz="2400" b="0" dirty="0" smtClean="0">
                <a:latin typeface="맑은 고딕" pitchFamily="50" charset="-127"/>
                <a:ea typeface="맑은 고딕" pitchFamily="50" charset="-127"/>
              </a:rPr>
              <a:t>홍성욱</a:t>
            </a:r>
            <a:r>
              <a:rPr lang="en-US" altLang="ko-KR" sz="2400" b="0" dirty="0" smtClean="0">
                <a:latin typeface="맑은 고딕" pitchFamily="50" charset="-127"/>
                <a:ea typeface="맑은 고딕" pitchFamily="50" charset="-127"/>
              </a:rPr>
              <a:t>(2008), “</a:t>
            </a:r>
            <a:r>
              <a:rPr lang="ko-KR" altLang="en-US" sz="2400" b="0" dirty="0" smtClean="0">
                <a:latin typeface="맑은 고딕" pitchFamily="50" charset="-127"/>
                <a:ea typeface="맑은 고딕" pitchFamily="50" charset="-127"/>
              </a:rPr>
              <a:t>기술은 인간처럼 행동한다</a:t>
            </a:r>
            <a:r>
              <a:rPr lang="en-US" altLang="ko-KR" sz="2400" b="0" dirty="0" smtClean="0">
                <a:latin typeface="맑은 고딕" pitchFamily="50" charset="-127"/>
                <a:ea typeface="맑은 고딕" pitchFamily="50" charset="-127"/>
              </a:rPr>
              <a:t>,” </a:t>
            </a:r>
            <a:r>
              <a:rPr lang="ko-KR" altLang="en-US" sz="2400" b="0" dirty="0" smtClean="0">
                <a:latin typeface="맑은 고딕" pitchFamily="50" charset="-127"/>
                <a:ea typeface="맑은 고딕" pitchFamily="50" charset="-127"/>
              </a:rPr>
              <a:t>이중원⋅홍성욱 </a:t>
            </a:r>
            <a:endParaRPr lang="en-US" altLang="ko-KR" sz="2400" b="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400" b="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2400" b="0" dirty="0" smtClean="0">
                <a:latin typeface="맑은 고딕" pitchFamily="50" charset="-127"/>
                <a:ea typeface="맑은 고딕" pitchFamily="50" charset="-127"/>
              </a:rPr>
              <a:t>  외 지음</a:t>
            </a:r>
            <a:r>
              <a:rPr lang="en-US" altLang="ko-KR" sz="2400" b="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b="0" u="sng" dirty="0" err="1" smtClean="0">
                <a:latin typeface="맑은 고딕" pitchFamily="50" charset="-127"/>
                <a:ea typeface="맑은 고딕" pitchFamily="50" charset="-127"/>
              </a:rPr>
              <a:t>필로테크놀로지를</a:t>
            </a:r>
            <a:r>
              <a:rPr lang="ko-KR" altLang="en-US" sz="2400" b="0" u="sng" dirty="0" smtClean="0">
                <a:latin typeface="맑은 고딕" pitchFamily="50" charset="-127"/>
                <a:ea typeface="맑은 고딕" pitchFamily="50" charset="-127"/>
              </a:rPr>
              <a:t> 말 한다</a:t>
            </a:r>
            <a:r>
              <a:rPr lang="en-US" altLang="ko-KR" sz="2400" b="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b="0" dirty="0" err="1" smtClean="0">
                <a:latin typeface="맑은 고딕" pitchFamily="50" charset="-127"/>
                <a:ea typeface="맑은 고딕" pitchFamily="50" charset="-127"/>
              </a:rPr>
              <a:t>해나무</a:t>
            </a:r>
            <a:r>
              <a:rPr lang="en-US" altLang="ko-KR" sz="2400" b="0" dirty="0" smtClean="0">
                <a:latin typeface="맑은 고딕" pitchFamily="50" charset="-127"/>
                <a:ea typeface="맑은 고딕" pitchFamily="50" charset="-127"/>
              </a:rPr>
              <a:t>, pp.124-153.</a:t>
            </a:r>
            <a:endParaRPr lang="ko-KR" altLang="en-US" sz="2400" b="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400" b="0" dirty="0" smtClean="0">
                <a:latin typeface="맑은 고딕" pitchFamily="50" charset="-127"/>
                <a:ea typeface="맑은 고딕" pitchFamily="50" charset="-127"/>
              </a:rPr>
              <a:t> 6. ______</a:t>
            </a:r>
            <a:r>
              <a:rPr lang="ko-KR" altLang="en-US" sz="2400" b="0" dirty="0" smtClean="0">
                <a:latin typeface="맑은 고딕" pitchFamily="50" charset="-127"/>
                <a:ea typeface="맑은 고딕" pitchFamily="50" charset="-127"/>
              </a:rPr>
              <a:t>엮음</a:t>
            </a:r>
            <a:r>
              <a:rPr lang="en-US" altLang="ko-KR" sz="2400" b="0" dirty="0" smtClean="0">
                <a:latin typeface="맑은 고딕" pitchFamily="50" charset="-127"/>
                <a:ea typeface="맑은 고딕" pitchFamily="50" charset="-127"/>
              </a:rPr>
              <a:t>(2010), </a:t>
            </a:r>
            <a:r>
              <a:rPr lang="ko-KR" altLang="en-US" sz="2400" b="0" u="sng" dirty="0" smtClean="0">
                <a:latin typeface="맑은 고딕" pitchFamily="50" charset="-127"/>
                <a:ea typeface="맑은 고딕" pitchFamily="50" charset="-127"/>
              </a:rPr>
              <a:t>인간⋅사물⋅동맹</a:t>
            </a:r>
            <a:r>
              <a:rPr lang="en-US" altLang="ko-KR" sz="2400" b="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b="0" dirty="0" smtClean="0">
                <a:latin typeface="맑은 고딕" pitchFamily="50" charset="-127"/>
                <a:ea typeface="맑은 고딕" pitchFamily="50" charset="-127"/>
              </a:rPr>
              <a:t>이음</a:t>
            </a:r>
            <a:r>
              <a:rPr lang="en-US" altLang="ko-KR" sz="2400" b="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400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b="0" dirty="0" smtClean="0">
                <a:latin typeface="+mn-ea"/>
                <a:ea typeface="+mn-ea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ko-KR" sz="240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ko-KR" sz="2400" b="0" dirty="0" smtClean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-71502" y="548680"/>
            <a:ext cx="9215502" cy="857256"/>
          </a:xfrm>
          <a:prstGeom prst="rect">
            <a:avLst/>
          </a:prstGeom>
          <a:gradFill rotWithShape="1">
            <a:gsLst>
              <a:gs pos="0">
                <a:schemeClr val="tx1">
                  <a:alpha val="41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800" dirty="0" smtClean="0">
                <a:latin typeface="휴먼엑스포" pitchFamily="18" charset="-127"/>
                <a:ea typeface="휴먼엑스포" pitchFamily="18" charset="-127"/>
              </a:rPr>
              <a:t>우리 나라에서 </a:t>
            </a:r>
            <a:r>
              <a:rPr kumimoji="0" lang="ko-KR" altLang="en-US" sz="2800" dirty="0" err="1" smtClean="0">
                <a:latin typeface="휴먼엑스포" pitchFamily="18" charset="-127"/>
                <a:ea typeface="휴먼엑스포" pitchFamily="18" charset="-127"/>
              </a:rPr>
              <a:t>행위자연결망이론의</a:t>
            </a:r>
            <a:r>
              <a:rPr kumimoji="0" lang="ko-KR" altLang="en-US" sz="2800" dirty="0" smtClean="0">
                <a:latin typeface="휴먼엑스포" pitchFamily="18" charset="-127"/>
                <a:ea typeface="휴먼엑스포" pitchFamily="18" charset="-127"/>
              </a:rPr>
              <a:t> 선행연구</a:t>
            </a:r>
            <a:r>
              <a:rPr kumimoji="0" lang="en-US" altLang="ko-KR" sz="2800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kumimoji="0" lang="ko-KR" altLang="en-US" sz="2800" dirty="0" smtClean="0">
                <a:latin typeface="휴먼엑스포" pitchFamily="18" charset="-127"/>
                <a:ea typeface="휴먼엑스포" pitchFamily="18" charset="-127"/>
              </a:rPr>
              <a:t>응용</a:t>
            </a:r>
            <a:r>
              <a:rPr kumimoji="0" lang="en-US" altLang="ko-KR" sz="2800" dirty="0" smtClean="0">
                <a:latin typeface="휴먼엑스포" pitchFamily="18" charset="-127"/>
                <a:ea typeface="휴먼엑스포" pitchFamily="18" charset="-127"/>
              </a:rPr>
              <a:t>)</a:t>
            </a:r>
            <a:endParaRPr kumimoji="0" lang="ko-KR" altLang="en-US" sz="2800" dirty="0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1340768"/>
            <a:ext cx="8715404" cy="9048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ko-KR" altLang="en-US" sz="2200" b="0" dirty="0" smtClean="0">
                <a:latin typeface="+mn-ea"/>
                <a:ea typeface="+mn-ea"/>
              </a:rPr>
              <a:t>안형준</a:t>
            </a:r>
            <a:r>
              <a:rPr lang="en-US" altLang="ko-KR" sz="2200" b="0" dirty="0" smtClean="0">
                <a:latin typeface="+mn-ea"/>
                <a:ea typeface="+mn-ea"/>
              </a:rPr>
              <a:t>(2009), </a:t>
            </a:r>
            <a:r>
              <a:rPr lang="ko-KR" altLang="en-US" sz="2200" b="0" dirty="0" smtClean="0">
                <a:latin typeface="+mn-ea"/>
                <a:ea typeface="+mn-ea"/>
              </a:rPr>
              <a:t>이소연은 우주인인가 관광객인가</a:t>
            </a:r>
            <a:r>
              <a:rPr lang="en-US" altLang="ko-KR" sz="2200" b="0" dirty="0" smtClean="0">
                <a:latin typeface="+mn-ea"/>
                <a:ea typeface="+mn-ea"/>
              </a:rPr>
              <a:t>?;ANT</a:t>
            </a:r>
            <a:r>
              <a:rPr lang="ko-KR" altLang="en-US" sz="2200" b="0" dirty="0" smtClean="0">
                <a:latin typeface="+mn-ea"/>
                <a:ea typeface="+mn-ea"/>
              </a:rPr>
              <a:t>의</a:t>
            </a:r>
            <a:r>
              <a:rPr lang="en-US" altLang="ko-KR" sz="2200" b="0" dirty="0" smtClean="0">
                <a:latin typeface="+mn-ea"/>
                <a:ea typeface="+mn-ea"/>
              </a:rPr>
              <a:t> </a:t>
            </a:r>
            <a:r>
              <a:rPr lang="ko-KR" altLang="en-US" sz="2200" b="0" dirty="0" smtClean="0">
                <a:latin typeface="+mn-ea"/>
                <a:ea typeface="+mn-ea"/>
              </a:rPr>
              <a:t>관점으로 본</a:t>
            </a:r>
            <a:r>
              <a:rPr lang="en-US" altLang="ko-KR" sz="2200" b="0" dirty="0" smtClean="0">
                <a:latin typeface="+mn-ea"/>
                <a:ea typeface="+mn-ea"/>
              </a:rPr>
              <a:t> </a:t>
            </a:r>
            <a:r>
              <a:rPr lang="ko-KR" altLang="en-US" sz="2200" b="0" dirty="0" smtClean="0">
                <a:latin typeface="+mn-ea"/>
                <a:ea typeface="+mn-ea"/>
              </a:rPr>
              <a:t>한국최초우주인 논쟁</a:t>
            </a:r>
            <a:r>
              <a:rPr lang="en-US" altLang="ko-KR" sz="2200" b="0" dirty="0" smtClean="0">
                <a:latin typeface="+mn-ea"/>
                <a:ea typeface="+mn-ea"/>
              </a:rPr>
              <a:t>.  </a:t>
            </a:r>
            <a:r>
              <a:rPr lang="ko-KR" altLang="en-US" sz="2200" b="0" u="sng" dirty="0" smtClean="0">
                <a:latin typeface="+mn-ea"/>
                <a:ea typeface="+mn-ea"/>
              </a:rPr>
              <a:t>과학기술학연구</a:t>
            </a:r>
            <a:r>
              <a:rPr lang="ko-KR" altLang="en-US" sz="2200" b="0" dirty="0" smtClean="0">
                <a:latin typeface="+mn-ea"/>
                <a:ea typeface="+mn-ea"/>
              </a:rPr>
              <a:t> </a:t>
            </a:r>
            <a:r>
              <a:rPr lang="en-US" altLang="ko-KR" sz="2200" b="0" dirty="0" smtClean="0">
                <a:latin typeface="+mn-ea"/>
                <a:ea typeface="+mn-ea"/>
              </a:rPr>
              <a:t>9(1)</a:t>
            </a:r>
          </a:p>
          <a:p>
            <a:pPr>
              <a:lnSpc>
                <a:spcPct val="150000"/>
              </a:lnSpc>
            </a:pPr>
            <a:r>
              <a:rPr lang="en-US" altLang="ko-KR" sz="2200" b="0" dirty="0" smtClean="0">
                <a:latin typeface="+mn-ea"/>
                <a:ea typeface="+mn-ea"/>
              </a:rPr>
              <a:t> 2. </a:t>
            </a:r>
            <a:r>
              <a:rPr lang="ko-KR" altLang="en-US" sz="2200" b="0" dirty="0" smtClean="0">
                <a:latin typeface="+mn-ea"/>
                <a:ea typeface="+mn-ea"/>
              </a:rPr>
              <a:t>김숙진</a:t>
            </a:r>
            <a:r>
              <a:rPr lang="en-US" altLang="ko-KR" sz="2200" b="0" dirty="0" smtClean="0">
                <a:latin typeface="+mn-ea"/>
                <a:ea typeface="+mn-ea"/>
              </a:rPr>
              <a:t>(2006), </a:t>
            </a:r>
            <a:r>
              <a:rPr lang="ko-KR" altLang="en-US" sz="2200" b="0" dirty="0" smtClean="0">
                <a:latin typeface="+mn-ea"/>
                <a:ea typeface="+mn-ea"/>
              </a:rPr>
              <a:t>생태 환경 공간의 생산과 그 </a:t>
            </a:r>
            <a:r>
              <a:rPr lang="ko-KR" altLang="en-US" sz="2200" b="0" dirty="0" err="1" smtClean="0">
                <a:latin typeface="+mn-ea"/>
                <a:ea typeface="+mn-ea"/>
              </a:rPr>
              <a:t>혼종성</a:t>
            </a:r>
            <a:r>
              <a:rPr lang="en-US" altLang="ko-KR" sz="2200" b="0" dirty="0" smtClean="0">
                <a:latin typeface="+mn-ea"/>
                <a:ea typeface="+mn-ea"/>
              </a:rPr>
              <a:t>(</a:t>
            </a:r>
            <a:r>
              <a:rPr lang="en-US" altLang="ko-KR" sz="2200" b="0" dirty="0" err="1" smtClean="0">
                <a:latin typeface="+mn-ea"/>
                <a:ea typeface="+mn-ea"/>
              </a:rPr>
              <a:t>hybridity</a:t>
            </a:r>
            <a:r>
              <a:rPr lang="en-US" altLang="ko-KR" sz="2200" b="0" dirty="0" smtClean="0">
                <a:latin typeface="+mn-ea"/>
                <a:ea typeface="+mn-ea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2200" b="0" dirty="0" smtClean="0">
                <a:latin typeface="+mn-ea"/>
                <a:ea typeface="+mn-ea"/>
              </a:rPr>
              <a:t>    </a:t>
            </a:r>
            <a:r>
              <a:rPr lang="ko-KR" altLang="en-US" sz="2200" b="0" dirty="0" smtClean="0">
                <a:latin typeface="+mn-ea"/>
                <a:ea typeface="+mn-ea"/>
              </a:rPr>
              <a:t>에 대한 분석</a:t>
            </a:r>
            <a:r>
              <a:rPr lang="en-US" altLang="ko-KR" sz="2200" b="0" dirty="0" smtClean="0">
                <a:latin typeface="+mn-ea"/>
                <a:ea typeface="+mn-ea"/>
              </a:rPr>
              <a:t>: </a:t>
            </a:r>
            <a:r>
              <a:rPr lang="ko-KR" altLang="en-US" sz="2200" b="0" dirty="0" smtClean="0">
                <a:latin typeface="+mn-ea"/>
                <a:ea typeface="+mn-ea"/>
              </a:rPr>
              <a:t>청계천 복원을 사례로</a:t>
            </a:r>
            <a:r>
              <a:rPr lang="en-US" altLang="ko-KR" sz="2200" b="0" dirty="0" smtClean="0">
                <a:latin typeface="+mn-ea"/>
                <a:ea typeface="+mn-ea"/>
              </a:rPr>
              <a:t>.  </a:t>
            </a:r>
            <a:r>
              <a:rPr lang="ko-KR" altLang="en-US" sz="2200" b="0" u="sng" dirty="0" smtClean="0">
                <a:latin typeface="+mn-ea"/>
                <a:ea typeface="+mn-ea"/>
              </a:rPr>
              <a:t>한국도시지리학회지</a:t>
            </a:r>
            <a:r>
              <a:rPr lang="ko-KR" altLang="en-US" sz="2200" b="0" dirty="0" smtClean="0">
                <a:latin typeface="+mn-ea"/>
                <a:ea typeface="+mn-ea"/>
              </a:rPr>
              <a:t> </a:t>
            </a:r>
            <a:r>
              <a:rPr lang="en-US" altLang="ko-KR" sz="2200" b="0" dirty="0" smtClean="0">
                <a:latin typeface="+mn-ea"/>
                <a:ea typeface="+mn-ea"/>
              </a:rPr>
              <a:t>9(2).</a:t>
            </a:r>
          </a:p>
          <a:p>
            <a:pPr>
              <a:lnSpc>
                <a:spcPct val="150000"/>
              </a:lnSpc>
            </a:pPr>
            <a:r>
              <a:rPr lang="en-US" altLang="ko-KR" sz="2200" b="0" dirty="0" smtClean="0">
                <a:latin typeface="+mn-ea"/>
                <a:ea typeface="+mn-ea"/>
              </a:rPr>
              <a:t> 3. </a:t>
            </a:r>
            <a:r>
              <a:rPr lang="ko-KR" altLang="en-US" sz="2200" b="0" dirty="0" smtClean="0">
                <a:latin typeface="+mn-ea"/>
                <a:ea typeface="+mn-ea"/>
              </a:rPr>
              <a:t>김기혁</a:t>
            </a:r>
            <a:r>
              <a:rPr lang="en-US" altLang="ko-KR" sz="2200" b="0" dirty="0" smtClean="0">
                <a:latin typeface="+mn-ea"/>
                <a:ea typeface="+mn-ea"/>
              </a:rPr>
              <a:t>(2003), </a:t>
            </a:r>
            <a:r>
              <a:rPr lang="ko-KR" altLang="en-US" sz="2200" b="0" dirty="0" smtClean="0">
                <a:latin typeface="+mn-ea"/>
                <a:ea typeface="+mn-ea"/>
              </a:rPr>
              <a:t>부산 김해평야 농업지역 친환경농업의 행위 </a:t>
            </a:r>
            <a:endParaRPr lang="en-US" altLang="ko-KR" sz="22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2200" b="0" dirty="0" smtClean="0">
                <a:latin typeface="+mn-ea"/>
                <a:ea typeface="+mn-ea"/>
              </a:rPr>
              <a:t>     자</a:t>
            </a:r>
            <a:r>
              <a:rPr lang="en-US" altLang="ko-KR" sz="2200" b="0" dirty="0" smtClean="0">
                <a:latin typeface="+mn-ea"/>
                <a:ea typeface="+mn-ea"/>
              </a:rPr>
              <a:t>-</a:t>
            </a:r>
            <a:r>
              <a:rPr lang="ko-KR" altLang="en-US" sz="2200" b="0" dirty="0" err="1" smtClean="0">
                <a:latin typeface="+mn-ea"/>
                <a:ea typeface="+mn-ea"/>
              </a:rPr>
              <a:t>연결망</a:t>
            </a:r>
            <a:r>
              <a:rPr lang="ko-KR" altLang="en-US" sz="2200" b="0" dirty="0" smtClean="0">
                <a:latin typeface="+mn-ea"/>
                <a:ea typeface="+mn-ea"/>
              </a:rPr>
              <a:t> 연구</a:t>
            </a:r>
            <a:r>
              <a:rPr lang="en-US" altLang="ko-KR" sz="2200" b="0" dirty="0" smtClean="0">
                <a:latin typeface="+mn-ea"/>
                <a:ea typeface="+mn-ea"/>
              </a:rPr>
              <a:t>.   </a:t>
            </a:r>
            <a:r>
              <a:rPr lang="ko-KR" altLang="en-US" sz="2200" b="0" u="sng" dirty="0" smtClean="0">
                <a:latin typeface="+mn-ea"/>
                <a:ea typeface="+mn-ea"/>
              </a:rPr>
              <a:t>한국지역지리학회지</a:t>
            </a:r>
            <a:r>
              <a:rPr lang="ko-KR" altLang="en-US" sz="2200" b="0" dirty="0" smtClean="0">
                <a:latin typeface="+mn-ea"/>
                <a:ea typeface="+mn-ea"/>
              </a:rPr>
              <a:t> </a:t>
            </a:r>
            <a:r>
              <a:rPr lang="en-US" altLang="ko-KR" sz="2200" b="0" dirty="0" smtClean="0">
                <a:latin typeface="+mn-ea"/>
                <a:ea typeface="+mn-ea"/>
              </a:rPr>
              <a:t>9(3)</a:t>
            </a:r>
          </a:p>
          <a:p>
            <a:pPr>
              <a:lnSpc>
                <a:spcPct val="150000"/>
              </a:lnSpc>
            </a:pPr>
            <a:r>
              <a:rPr lang="en-US" altLang="ko-KR" sz="2200" b="0" dirty="0" smtClean="0">
                <a:latin typeface="+mn-ea"/>
                <a:ea typeface="+mn-ea"/>
              </a:rPr>
              <a:t> 4. </a:t>
            </a:r>
            <a:r>
              <a:rPr lang="ko-KR" altLang="en-US" sz="2200" b="0" dirty="0" smtClean="0">
                <a:latin typeface="+mn-ea"/>
                <a:ea typeface="+mn-ea"/>
              </a:rPr>
              <a:t>문용갑</a:t>
            </a:r>
            <a:r>
              <a:rPr lang="en-US" altLang="ko-KR" sz="2200" b="0" dirty="0" smtClean="0">
                <a:latin typeface="+mn-ea"/>
                <a:ea typeface="+mn-ea"/>
              </a:rPr>
              <a:t>, </a:t>
            </a:r>
            <a:r>
              <a:rPr lang="ko-KR" altLang="en-US" sz="2200" b="0" dirty="0" smtClean="0">
                <a:latin typeface="+mn-ea"/>
                <a:ea typeface="+mn-ea"/>
              </a:rPr>
              <a:t>류자현</a:t>
            </a:r>
            <a:r>
              <a:rPr lang="en-US" altLang="ko-KR" sz="2200" b="0" dirty="0" smtClean="0">
                <a:latin typeface="+mn-ea"/>
                <a:ea typeface="+mn-ea"/>
              </a:rPr>
              <a:t>(2006), </a:t>
            </a:r>
            <a:r>
              <a:rPr lang="ko-KR" altLang="en-US" sz="2200" b="0" dirty="0" smtClean="0">
                <a:latin typeface="+mn-ea"/>
                <a:ea typeface="+mn-ea"/>
              </a:rPr>
              <a:t>번역으로서 정보시스템</a:t>
            </a:r>
            <a:r>
              <a:rPr lang="en-US" altLang="ko-KR" sz="2200" b="0" dirty="0" smtClean="0">
                <a:latin typeface="+mn-ea"/>
                <a:ea typeface="+mn-ea"/>
              </a:rPr>
              <a:t>: </a:t>
            </a:r>
            <a:r>
              <a:rPr lang="ko-KR" altLang="en-US" sz="2200" b="0" dirty="0" smtClean="0">
                <a:latin typeface="+mn-ea"/>
                <a:ea typeface="+mn-ea"/>
              </a:rPr>
              <a:t>교육정보시스템을     </a:t>
            </a:r>
            <a:endParaRPr lang="en-US" altLang="ko-KR" sz="22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200" b="0" dirty="0" smtClean="0">
                <a:latin typeface="+mn-ea"/>
                <a:ea typeface="+mn-ea"/>
              </a:rPr>
              <a:t>   </a:t>
            </a:r>
            <a:r>
              <a:rPr lang="ko-KR" altLang="en-US" sz="2200" b="0" dirty="0" smtClean="0">
                <a:latin typeface="+mn-ea"/>
                <a:ea typeface="+mn-ea"/>
              </a:rPr>
              <a:t> 중심으로</a:t>
            </a:r>
            <a:r>
              <a:rPr lang="en-US" altLang="ko-KR" sz="2200" b="0" dirty="0" smtClean="0">
                <a:latin typeface="+mn-ea"/>
                <a:ea typeface="+mn-ea"/>
              </a:rPr>
              <a:t>.   </a:t>
            </a:r>
            <a:r>
              <a:rPr lang="ko-KR" altLang="en-US" sz="2200" b="0" u="sng" dirty="0" smtClean="0">
                <a:latin typeface="+mn-ea"/>
                <a:ea typeface="+mn-ea"/>
              </a:rPr>
              <a:t>한국사회학</a:t>
            </a:r>
            <a:r>
              <a:rPr lang="en-US" altLang="ko-KR" sz="2200" b="0" dirty="0" smtClean="0">
                <a:latin typeface="+mn-ea"/>
                <a:ea typeface="+mn-ea"/>
              </a:rPr>
              <a:t>, 40(3)</a:t>
            </a:r>
          </a:p>
          <a:p>
            <a:pPr>
              <a:lnSpc>
                <a:spcPct val="150000"/>
              </a:lnSpc>
            </a:pPr>
            <a:r>
              <a:rPr lang="en-US" altLang="ko-KR" sz="2200" b="0" dirty="0" smtClean="0">
                <a:latin typeface="+mn-ea"/>
                <a:ea typeface="+mn-ea"/>
              </a:rPr>
              <a:t>5. </a:t>
            </a:r>
            <a:r>
              <a:rPr lang="ko-KR" altLang="en-US" sz="2200" b="0" dirty="0" smtClean="0">
                <a:latin typeface="+mn-ea"/>
                <a:ea typeface="+mn-ea"/>
              </a:rPr>
              <a:t>강윤재</a:t>
            </a:r>
            <a:r>
              <a:rPr lang="en-US" altLang="ko-KR" sz="2200" b="0" dirty="0" smtClean="0">
                <a:latin typeface="+mn-ea"/>
                <a:ea typeface="+mn-ea"/>
              </a:rPr>
              <a:t>(2007), “</a:t>
            </a:r>
            <a:r>
              <a:rPr lang="ko-KR" altLang="en-US" sz="2200" b="0" dirty="0" smtClean="0">
                <a:latin typeface="+mn-ea"/>
                <a:ea typeface="+mn-ea"/>
              </a:rPr>
              <a:t>황우석과 파스퇴르 그리고 </a:t>
            </a:r>
            <a:r>
              <a:rPr lang="en-US" altLang="ko-KR" sz="2200" b="0" dirty="0" smtClean="0">
                <a:latin typeface="+mn-ea"/>
                <a:ea typeface="+mn-ea"/>
              </a:rPr>
              <a:t>ANT”, </a:t>
            </a:r>
            <a:r>
              <a:rPr lang="ko-KR" altLang="en-US" sz="2200" b="0" u="sng" dirty="0" smtClean="0">
                <a:latin typeface="+mn-ea"/>
                <a:ea typeface="+mn-ea"/>
              </a:rPr>
              <a:t>과학기술학연구</a:t>
            </a:r>
            <a:r>
              <a:rPr lang="en-US" altLang="ko-KR" sz="2200" b="0" dirty="0" smtClean="0">
                <a:latin typeface="+mn-ea"/>
                <a:ea typeface="+mn-ea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sz="2200" b="0" dirty="0" smtClean="0">
                <a:latin typeface="+mn-ea"/>
                <a:ea typeface="+mn-ea"/>
              </a:rPr>
              <a:t>                                                                      7(1).</a:t>
            </a:r>
          </a:p>
          <a:p>
            <a:pPr>
              <a:lnSpc>
                <a:spcPct val="150000"/>
              </a:lnSpc>
            </a:pP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ko-KR" sz="240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ko-KR" sz="2400" b="0" dirty="0" smtClean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23528" y="692696"/>
            <a:ext cx="8458200" cy="2232248"/>
          </a:xfrm>
        </p:spPr>
        <p:txBody>
          <a:bodyPr/>
          <a:lstStyle/>
          <a:p>
            <a:r>
              <a:rPr lang="ko-KR" altLang="en-US" sz="4800" dirty="0" err="1" smtClean="0"/>
              <a:t>행위자연결망이론과</a:t>
            </a:r>
            <a:r>
              <a:rPr lang="ko-KR" altLang="en-US" sz="4800" dirty="0" smtClean="0"/>
              <a:t> </a:t>
            </a:r>
            <a:r>
              <a:rPr lang="en-US" altLang="ko-KR" sz="4800" dirty="0" smtClean="0"/>
              <a:t/>
            </a:r>
            <a:br>
              <a:rPr lang="en-US" altLang="ko-KR" sz="4800" dirty="0" smtClean="0"/>
            </a:br>
            <a:r>
              <a:rPr lang="en-US" altLang="ko-KR" sz="4800" dirty="0" smtClean="0"/>
              <a:t>                  ‘</a:t>
            </a:r>
            <a:r>
              <a:rPr lang="ko-KR" altLang="en-US" sz="4800" dirty="0" smtClean="0"/>
              <a:t>회계학연구</a:t>
            </a:r>
            <a:r>
              <a:rPr lang="en-US" altLang="ko-KR" sz="4800" dirty="0" smtClean="0"/>
              <a:t>’</a:t>
            </a:r>
            <a:endParaRPr lang="ko-KR" altLang="en-US" sz="4800" dirty="0"/>
          </a:p>
        </p:txBody>
      </p:sp>
      <p:sp>
        <p:nvSpPr>
          <p:cNvPr id="5123" name="부제목 2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00613" cy="1752600"/>
          </a:xfrm>
        </p:spPr>
        <p:txBody>
          <a:bodyPr/>
          <a:lstStyle/>
          <a:p>
            <a:pPr marL="63500" eaLnBrk="1" hangingPunct="1"/>
            <a:endParaRPr lang="en-US" altLang="ko-K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899593" y="2204863"/>
          <a:ext cx="7200798" cy="3888432"/>
        </p:xfrm>
        <a:graphic>
          <a:graphicData uri="http://schemas.openxmlformats.org/drawingml/2006/table">
            <a:tbl>
              <a:tblPr/>
              <a:tblGrid>
                <a:gridCol w="1011701"/>
                <a:gridCol w="870732"/>
                <a:gridCol w="917720"/>
                <a:gridCol w="917720"/>
                <a:gridCol w="1058692"/>
                <a:gridCol w="1058692"/>
                <a:gridCol w="823742"/>
                <a:gridCol w="541799"/>
              </a:tblGrid>
              <a:tr h="939959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dirty="0">
                          <a:solidFill>
                            <a:srgbClr val="000000"/>
                          </a:solidFill>
                          <a:latin typeface="바탕"/>
                        </a:rPr>
                        <a:t>학술지</a:t>
                      </a:r>
                      <a:r>
                        <a:rPr lang="en-US" altLang="ko-KR" sz="600" dirty="0">
                          <a:solidFill>
                            <a:srgbClr val="00000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600" dirty="0" err="1">
                          <a:solidFill>
                            <a:srgbClr val="000000"/>
                          </a:solidFill>
                          <a:latin typeface="바탕"/>
                        </a:rPr>
                        <a:t>창간년도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Foucault</a:t>
                      </a:r>
                      <a:endParaRPr lang="en-US" sz="10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Latour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Bourdieu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Derrida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Baudrillard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Barthes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바탕"/>
                        </a:rPr>
                        <a:t>합계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6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1926-84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1947-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1930-2002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1930-04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1929-2007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1915-80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319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AOS 1976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139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91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48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31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20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13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342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9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CPA 1990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114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33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41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21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17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9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235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9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AAAJ1988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82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40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24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22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10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12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190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9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EAR 1992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18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6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4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6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2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6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42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9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MAR1990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10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17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6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0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0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0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33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9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합계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363</a:t>
                      </a:r>
                      <a:endParaRPr lang="en-US" sz="10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187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123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80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49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40</a:t>
                      </a:r>
                      <a:endParaRPr lang="en-US" sz="10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842</a:t>
                      </a:r>
                      <a:endParaRPr lang="en-US" sz="10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827585" y="1124744"/>
            <a:ext cx="72728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ko-KR" altLang="en-US" dirty="0" smtClean="0"/>
              <a:t>프랑스 사회학자들의 방법론을 인용한  회계학논문의 수 </a:t>
            </a:r>
            <a:r>
              <a:rPr lang="en-US" altLang="ko-KR" dirty="0" smtClean="0"/>
              <a:t>(2008</a:t>
            </a:r>
            <a:r>
              <a:rPr lang="ko-KR" altLang="en-US" dirty="0" smtClean="0"/>
              <a:t>년까지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                        목차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3600" dirty="0" smtClean="0"/>
              <a:t>I.    </a:t>
            </a:r>
            <a:r>
              <a:rPr lang="ko-KR" altLang="en-US" sz="3600" dirty="0" smtClean="0"/>
              <a:t>서론</a:t>
            </a:r>
            <a:endParaRPr lang="en-US" altLang="ko-KR" sz="3600" dirty="0" smtClean="0"/>
          </a:p>
          <a:p>
            <a:r>
              <a:rPr lang="en-US" altLang="ko-KR" sz="3600" dirty="0" smtClean="0"/>
              <a:t>II.  </a:t>
            </a:r>
            <a:r>
              <a:rPr lang="ko-KR" altLang="en-US" sz="3600" dirty="0" smtClean="0"/>
              <a:t>회계학에서 사회학방법론</a:t>
            </a:r>
            <a:endParaRPr lang="en-US" altLang="ko-KR" sz="3600" dirty="0" smtClean="0"/>
          </a:p>
          <a:p>
            <a:r>
              <a:rPr lang="en-US" altLang="ko-KR" sz="3600" dirty="0" smtClean="0"/>
              <a:t>III. </a:t>
            </a:r>
            <a:r>
              <a:rPr lang="ko-KR" altLang="en-US" sz="3600" dirty="0" err="1" smtClean="0"/>
              <a:t>행위자연결망이론의</a:t>
            </a:r>
            <a:r>
              <a:rPr lang="ko-KR" altLang="en-US" sz="3600" dirty="0" smtClean="0"/>
              <a:t>  의의</a:t>
            </a:r>
            <a:endParaRPr lang="en-US" altLang="ko-KR" sz="3600" dirty="0" smtClean="0"/>
          </a:p>
          <a:p>
            <a:r>
              <a:rPr lang="en-US" altLang="ko-KR" sz="3600" dirty="0" smtClean="0"/>
              <a:t>IV. </a:t>
            </a:r>
            <a:r>
              <a:rPr lang="ko-KR" altLang="en-US" sz="3600" dirty="0" err="1" smtClean="0"/>
              <a:t>행위자연결망이론과</a:t>
            </a:r>
            <a:r>
              <a:rPr lang="ko-KR" altLang="en-US" sz="3600" dirty="0" smtClean="0"/>
              <a:t> 회계학연구</a:t>
            </a:r>
            <a:endParaRPr lang="en-US" altLang="ko-KR" sz="3600" dirty="0" smtClean="0"/>
          </a:p>
          <a:p>
            <a:r>
              <a:rPr lang="en-US" altLang="ko-KR" sz="3600" dirty="0" smtClean="0"/>
              <a:t>V.  </a:t>
            </a:r>
            <a:r>
              <a:rPr lang="ko-KR" altLang="en-US" sz="3600" dirty="0" smtClean="0"/>
              <a:t>결론</a:t>
            </a:r>
            <a:endParaRPr lang="en-US" altLang="ko-KR" sz="3600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0" y="764704"/>
            <a:ext cx="9215502" cy="857256"/>
          </a:xfrm>
          <a:prstGeom prst="rect">
            <a:avLst/>
          </a:prstGeom>
          <a:gradFill rotWithShape="1">
            <a:gsLst>
              <a:gs pos="0">
                <a:schemeClr val="tx1">
                  <a:alpha val="41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ko-KR" dirty="0" smtClean="0"/>
              <a:t>&lt;</a:t>
            </a:r>
            <a:r>
              <a:rPr lang="ko-KR" altLang="en-US" dirty="0" smtClean="0"/>
              <a:t>도표</a:t>
            </a:r>
            <a:r>
              <a:rPr lang="en-US" altLang="ko-KR" dirty="0" smtClean="0"/>
              <a:t>2&gt; 1988</a:t>
            </a:r>
            <a:r>
              <a:rPr lang="ko-KR" altLang="en-US" dirty="0" smtClean="0"/>
              <a:t>년</a:t>
            </a:r>
            <a:r>
              <a:rPr lang="en-US" altLang="ko-KR" dirty="0" smtClean="0"/>
              <a:t>-2008</a:t>
            </a:r>
            <a:r>
              <a:rPr lang="ko-KR" altLang="en-US" dirty="0" smtClean="0"/>
              <a:t>년에 </a:t>
            </a:r>
            <a:r>
              <a:rPr lang="en-US" altLang="ko-KR" dirty="0" smtClean="0"/>
              <a:t>AOS, AAAJ, MAR, CPA</a:t>
            </a:r>
            <a:r>
              <a:rPr lang="ko-KR" altLang="en-US" dirty="0" smtClean="0"/>
              <a:t>에 인용된 </a:t>
            </a:r>
            <a:r>
              <a:rPr lang="en-US" altLang="ko-KR" dirty="0" err="1" smtClean="0"/>
              <a:t>Latour</a:t>
            </a:r>
            <a:r>
              <a:rPr lang="ko-KR" altLang="en-US" dirty="0" smtClean="0"/>
              <a:t>의 저서들의 빈도</a:t>
            </a:r>
            <a:endParaRPr lang="ko-KR" altLang="en-US" dirty="0"/>
          </a:p>
        </p:txBody>
      </p:sp>
      <p:sp>
        <p:nvSpPr>
          <p:cNvPr id="2" name="직사각형 1"/>
          <p:cNvSpPr/>
          <p:nvPr/>
        </p:nvSpPr>
        <p:spPr>
          <a:xfrm>
            <a:off x="0" y="428604"/>
            <a:ext cx="871540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4000" dirty="0" smtClean="0">
                <a:latin typeface="+mn-ea"/>
                <a:ea typeface="+mn-ea"/>
              </a:rPr>
              <a:t> </a:t>
            </a:r>
            <a:endParaRPr lang="en-US" altLang="ko-KR" sz="400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ko-KR" sz="4000" b="0" dirty="0" smtClean="0">
              <a:solidFill>
                <a:schemeClr val="accent1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b="0" dirty="0" smtClean="0">
                <a:latin typeface="+mn-ea"/>
                <a:ea typeface="+mn-ea"/>
              </a:rPr>
              <a:t>  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b="0" dirty="0" smtClean="0">
                <a:latin typeface="+mn-ea"/>
                <a:ea typeface="+mn-ea"/>
              </a:rPr>
              <a:t>   </a:t>
            </a:r>
            <a:r>
              <a:rPr lang="ko-KR" altLang="en-US" sz="2400" b="0" dirty="0" smtClean="0">
                <a:latin typeface="+mn-ea"/>
                <a:ea typeface="+mn-ea"/>
              </a:rPr>
              <a:t> </a:t>
            </a:r>
            <a:endParaRPr lang="en-US" altLang="ko-KR" sz="2400" b="0" dirty="0" smtClean="0">
              <a:latin typeface="+mn-ea"/>
              <a:ea typeface="+mn-ea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5" name="_x99355696" descr="EMB000006e039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132856"/>
            <a:ext cx="6264696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-1857420" y="785794"/>
            <a:ext cx="9215502" cy="857256"/>
          </a:xfrm>
          <a:prstGeom prst="rect">
            <a:avLst/>
          </a:prstGeom>
          <a:gradFill rotWithShape="1">
            <a:gsLst>
              <a:gs pos="0">
                <a:schemeClr val="tx1">
                  <a:alpha val="41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kumimoji="0" lang="ko-KR" altLang="en-US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7172" name="제목 4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066800"/>
          </a:xfrm>
        </p:spPr>
        <p:txBody>
          <a:bodyPr/>
          <a:lstStyle/>
          <a:p>
            <a:pPr>
              <a:defRPr/>
            </a:pPr>
            <a:r>
              <a:rPr lang="ko-KR" altLang="en-US" b="1" dirty="0" smtClean="0">
                <a:solidFill>
                  <a:schemeClr val="tx1"/>
                </a:solidFill>
                <a:latin typeface="+mn-ea"/>
                <a:ea typeface="+mn-ea"/>
              </a:rPr>
              <a:t>회계학의 선행연구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0" y="1844824"/>
            <a:ext cx="9144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altLang="ko-KR" sz="2800" b="0" dirty="0" smtClean="0">
                <a:solidFill>
                  <a:schemeClr val="accent6"/>
                </a:solidFill>
                <a:latin typeface="+mn-ea"/>
                <a:ea typeface="+mn-ea"/>
              </a:rPr>
              <a:t> </a:t>
            </a:r>
            <a:r>
              <a:rPr lang="ko-KR" altLang="en-US" sz="2800" b="0" dirty="0" smtClean="0">
                <a:solidFill>
                  <a:schemeClr val="accent6"/>
                </a:solidFill>
                <a:latin typeface="+mn-ea"/>
                <a:ea typeface="+mn-ea"/>
              </a:rPr>
              <a:t>초기 이론소개</a:t>
            </a:r>
            <a:endParaRPr lang="en-US" altLang="ko-KR" sz="2800" b="0" dirty="0">
              <a:solidFill>
                <a:schemeClr val="accent6"/>
              </a:solidFill>
              <a:latin typeface="+mn-ea"/>
              <a:ea typeface="+mn-ea"/>
            </a:endParaRPr>
          </a:p>
          <a:p>
            <a:pPr>
              <a:defRPr/>
            </a:pPr>
            <a:r>
              <a:rPr lang="ko-KR" altLang="en-US" sz="2800" b="0" dirty="0">
                <a:latin typeface="+mn-ea"/>
                <a:ea typeface="+mn-ea"/>
              </a:rPr>
              <a:t>  </a:t>
            </a:r>
            <a:r>
              <a:rPr lang="en-US" altLang="ko-KR" sz="2800" b="0" dirty="0" smtClean="0">
                <a:latin typeface="+mn-ea"/>
                <a:ea typeface="+mn-ea"/>
              </a:rPr>
              <a:t>1980</a:t>
            </a:r>
            <a:r>
              <a:rPr lang="ko-KR" altLang="en-US" sz="2800" b="0" dirty="0" smtClean="0">
                <a:latin typeface="+mn-ea"/>
                <a:ea typeface="+mn-ea"/>
              </a:rPr>
              <a:t>년대 후반</a:t>
            </a:r>
            <a:r>
              <a:rPr lang="en-US" altLang="ko-KR" sz="2800" b="0" dirty="0" smtClean="0">
                <a:latin typeface="+mn-ea"/>
                <a:ea typeface="+mn-ea"/>
              </a:rPr>
              <a:t>: Hines(1988), Pinch et al.(1989).</a:t>
            </a:r>
          </a:p>
          <a:p>
            <a:pPr>
              <a:defRPr/>
            </a:pPr>
            <a:r>
              <a:rPr lang="en-US" altLang="ko-KR" sz="2800" b="0" dirty="0" smtClean="0">
                <a:latin typeface="+mn-ea"/>
                <a:ea typeface="+mn-ea"/>
              </a:rPr>
              <a:t>  </a:t>
            </a:r>
          </a:p>
          <a:p>
            <a:pPr>
              <a:defRPr/>
            </a:pPr>
            <a:r>
              <a:rPr lang="en-US" altLang="ko-KR" sz="2800" b="0" dirty="0" smtClean="0">
                <a:latin typeface="+mn-ea"/>
                <a:ea typeface="+mn-ea"/>
              </a:rPr>
              <a:t>  1990</a:t>
            </a:r>
            <a:r>
              <a:rPr lang="ko-KR" altLang="en-US" sz="2800" b="0" dirty="0" smtClean="0">
                <a:latin typeface="+mn-ea"/>
                <a:ea typeface="+mn-ea"/>
              </a:rPr>
              <a:t>년대 초반</a:t>
            </a:r>
            <a:r>
              <a:rPr lang="en-US" altLang="ko-KR" sz="2800" b="0" dirty="0" smtClean="0">
                <a:latin typeface="+mn-ea"/>
                <a:ea typeface="+mn-ea"/>
              </a:rPr>
              <a:t>: AOS</a:t>
            </a:r>
            <a:r>
              <a:rPr lang="ko-KR" altLang="en-US" sz="2800" b="0" dirty="0" smtClean="0">
                <a:latin typeface="+mn-ea"/>
                <a:ea typeface="+mn-ea"/>
              </a:rPr>
              <a:t>에 </a:t>
            </a:r>
            <a:r>
              <a:rPr lang="en-US" altLang="ko-KR" sz="2800" b="0" dirty="0" smtClean="0">
                <a:latin typeface="+mn-ea"/>
                <a:ea typeface="+mn-ea"/>
              </a:rPr>
              <a:t>Miller(1990, 1991), Robson  </a:t>
            </a:r>
          </a:p>
          <a:p>
            <a:pPr>
              <a:defRPr/>
            </a:pPr>
            <a:r>
              <a:rPr lang="en-US" altLang="ko-KR" sz="2800" b="0" dirty="0" smtClean="0">
                <a:latin typeface="+mn-ea"/>
                <a:ea typeface="+mn-ea"/>
              </a:rPr>
              <a:t>     (1991, 1992), Preston et al.(1992) </a:t>
            </a:r>
            <a:r>
              <a:rPr lang="ko-KR" altLang="en-US" sz="2800" b="0" dirty="0" smtClean="0">
                <a:latin typeface="+mn-ea"/>
                <a:ea typeface="+mn-ea"/>
              </a:rPr>
              <a:t>등이 게재</a:t>
            </a:r>
            <a:r>
              <a:rPr lang="en-US" altLang="ko-KR" sz="2800" b="0" dirty="0" smtClean="0">
                <a:latin typeface="+mn-ea"/>
                <a:ea typeface="+mn-ea"/>
              </a:rPr>
              <a:t>.</a:t>
            </a:r>
            <a:r>
              <a:rPr lang="ko-KR" altLang="en-US" sz="2800" b="0" dirty="0" smtClean="0">
                <a:latin typeface="+mn-ea"/>
                <a:ea typeface="+mn-ea"/>
              </a:rPr>
              <a:t> </a:t>
            </a:r>
            <a:endParaRPr lang="en-US" altLang="ko-KR" sz="2800" b="0" dirty="0" smtClean="0">
              <a:latin typeface="+mn-ea"/>
              <a:ea typeface="+mn-ea"/>
            </a:endParaRPr>
          </a:p>
          <a:p>
            <a:pPr>
              <a:defRPr/>
            </a:pPr>
            <a:r>
              <a:rPr lang="en-US" altLang="ko-KR" sz="2800" b="0" dirty="0" smtClean="0">
                <a:latin typeface="+mn-ea"/>
                <a:ea typeface="+mn-ea"/>
              </a:rPr>
              <a:t>  </a:t>
            </a:r>
          </a:p>
          <a:p>
            <a:pPr>
              <a:defRPr/>
            </a:pPr>
            <a:r>
              <a:rPr lang="en-US" altLang="ko-KR" sz="2800" b="0" dirty="0" smtClean="0">
                <a:latin typeface="+mn-ea"/>
                <a:ea typeface="+mn-ea"/>
              </a:rPr>
              <a:t>  1996</a:t>
            </a:r>
            <a:r>
              <a:rPr lang="ko-KR" altLang="en-US" sz="2800" b="0" dirty="0" smtClean="0">
                <a:latin typeface="+mn-ea"/>
                <a:ea typeface="+mn-ea"/>
              </a:rPr>
              <a:t>년에 </a:t>
            </a:r>
            <a:r>
              <a:rPr lang="en-US" altLang="ko-KR" sz="2800" b="0" dirty="0" err="1" smtClean="0">
                <a:latin typeface="+mn-ea"/>
                <a:ea typeface="+mn-ea"/>
              </a:rPr>
              <a:t>Latour</a:t>
            </a:r>
            <a:r>
              <a:rPr lang="ko-KR" altLang="en-US" sz="2800" b="0" dirty="0" smtClean="0">
                <a:latin typeface="+mn-ea"/>
                <a:ea typeface="+mn-ea"/>
              </a:rPr>
              <a:t>가 </a:t>
            </a:r>
            <a:r>
              <a:rPr lang="en-US" altLang="ko-KR" sz="2800" b="0" dirty="0" smtClean="0">
                <a:latin typeface="+mn-ea"/>
                <a:ea typeface="+mn-ea"/>
              </a:rPr>
              <a:t>Power(</a:t>
            </a:r>
            <a:r>
              <a:rPr lang="en-US" altLang="ko-KR" sz="2800" b="0" dirty="0" err="1" smtClean="0">
                <a:latin typeface="+mn-ea"/>
                <a:ea typeface="+mn-ea"/>
              </a:rPr>
              <a:t>ed</a:t>
            </a:r>
            <a:r>
              <a:rPr lang="en-US" altLang="ko-KR" sz="2800" b="0" dirty="0" smtClean="0">
                <a:latin typeface="+mn-ea"/>
                <a:ea typeface="+mn-ea"/>
              </a:rPr>
              <a:t>), </a:t>
            </a:r>
            <a:r>
              <a:rPr lang="en-US" altLang="ko-KR" sz="2800" b="0" i="1" dirty="0" smtClean="0">
                <a:latin typeface="+mn-ea"/>
                <a:ea typeface="+mn-ea"/>
              </a:rPr>
              <a:t>Accounting and </a:t>
            </a:r>
          </a:p>
          <a:p>
            <a:pPr>
              <a:defRPr/>
            </a:pPr>
            <a:r>
              <a:rPr lang="en-US" altLang="ko-KR" sz="2800" b="0" i="1" dirty="0" smtClean="0">
                <a:latin typeface="+mn-ea"/>
                <a:ea typeface="+mn-ea"/>
              </a:rPr>
              <a:t>   Science</a:t>
            </a:r>
            <a:r>
              <a:rPr lang="ko-KR" altLang="en-US" sz="2800" b="0" dirty="0" smtClean="0">
                <a:latin typeface="+mn-ea"/>
                <a:ea typeface="+mn-ea"/>
              </a:rPr>
              <a:t>라는 책의 서문에 기고</a:t>
            </a:r>
            <a:r>
              <a:rPr lang="en-US" altLang="ko-KR" sz="2800" b="0" dirty="0" smtClean="0">
                <a:latin typeface="+mn-ea"/>
                <a:ea typeface="+mn-ea"/>
              </a:rPr>
              <a:t>. </a:t>
            </a:r>
            <a:r>
              <a:rPr lang="en-US" altLang="ko-KR" sz="2800" b="0" dirty="0" smtClean="0">
                <a:latin typeface="+mn-ea"/>
                <a:ea typeface="+mn-ea"/>
                <a:sym typeface="Wingdings" pitchFamily="2" charset="2"/>
              </a:rPr>
              <a:t> </a:t>
            </a:r>
            <a:r>
              <a:rPr lang="ko-KR" altLang="en-US" sz="2800" b="0" dirty="0" smtClean="0">
                <a:latin typeface="+mn-ea"/>
                <a:ea typeface="+mn-ea"/>
                <a:sym typeface="Wingdings" pitchFamily="2" charset="2"/>
              </a:rPr>
              <a:t>과학기술</a:t>
            </a:r>
            <a:r>
              <a:rPr lang="en-US" altLang="ko-KR" sz="2800" b="0" dirty="0" smtClean="0">
                <a:latin typeface="+mn-ea"/>
                <a:ea typeface="+mn-ea"/>
                <a:sym typeface="Wingdings" pitchFamily="2" charset="2"/>
              </a:rPr>
              <a:t>(</a:t>
            </a:r>
            <a:r>
              <a:rPr lang="ko-KR" altLang="en-US" sz="2800" b="0" dirty="0" smtClean="0">
                <a:latin typeface="+mn-ea"/>
                <a:ea typeface="+mn-ea"/>
                <a:sym typeface="Wingdings" pitchFamily="2" charset="2"/>
              </a:rPr>
              <a:t>사회</a:t>
            </a:r>
            <a:r>
              <a:rPr lang="en-US" altLang="ko-KR" sz="2800" b="0" dirty="0" smtClean="0">
                <a:latin typeface="+mn-ea"/>
                <a:ea typeface="+mn-ea"/>
                <a:sym typeface="Wingdings" pitchFamily="2" charset="2"/>
              </a:rPr>
              <a:t>)</a:t>
            </a:r>
            <a:r>
              <a:rPr lang="ko-KR" altLang="en-US" sz="2800" b="0" dirty="0" smtClean="0">
                <a:latin typeface="+mn-ea"/>
                <a:ea typeface="+mn-ea"/>
                <a:sym typeface="Wingdings" pitchFamily="2" charset="2"/>
              </a:rPr>
              <a:t>학과 </a:t>
            </a:r>
            <a:endParaRPr lang="en-US" altLang="ko-KR" sz="2800" b="0" dirty="0" smtClean="0">
              <a:latin typeface="+mn-ea"/>
              <a:ea typeface="+mn-ea"/>
              <a:sym typeface="Wingdings" pitchFamily="2" charset="2"/>
            </a:endParaRPr>
          </a:p>
          <a:p>
            <a:pPr>
              <a:defRPr/>
            </a:pPr>
            <a:r>
              <a:rPr lang="en-US" altLang="ko-KR" sz="2800" b="0" dirty="0" smtClean="0">
                <a:latin typeface="+mn-ea"/>
                <a:ea typeface="+mn-ea"/>
                <a:sym typeface="Wingdings" pitchFamily="2" charset="2"/>
              </a:rPr>
              <a:t>                 </a:t>
            </a:r>
            <a:r>
              <a:rPr lang="ko-KR" altLang="en-US" sz="2800" b="0" dirty="0" smtClean="0">
                <a:latin typeface="+mn-ea"/>
                <a:ea typeface="+mn-ea"/>
                <a:sym typeface="Wingdings" pitchFamily="2" charset="2"/>
              </a:rPr>
              <a:t>회계학의 관련성에 대한 관심증가</a:t>
            </a:r>
            <a:endParaRPr lang="en-US" altLang="ko-KR" sz="2800" b="0" dirty="0">
              <a:latin typeface="+mn-ea"/>
              <a:ea typeface="+mn-ea"/>
            </a:endParaRPr>
          </a:p>
          <a:p>
            <a:pPr>
              <a:defRPr/>
            </a:pPr>
            <a:r>
              <a:rPr lang="en-US" altLang="ko-KR" sz="2800" b="0" dirty="0">
                <a:latin typeface="+mn-ea"/>
                <a:ea typeface="+mn-ea"/>
              </a:rPr>
              <a:t>  </a:t>
            </a:r>
            <a:r>
              <a:rPr lang="en-US" altLang="ko-KR" sz="2800" b="0" dirty="0" smtClean="0">
                <a:latin typeface="+mn-ea"/>
                <a:ea typeface="+mn-ea"/>
              </a:rPr>
              <a:t> </a:t>
            </a:r>
            <a:endParaRPr lang="en-US" altLang="ko-KR" sz="2800" b="0" dirty="0">
              <a:solidFill>
                <a:schemeClr val="accent6"/>
              </a:solidFill>
              <a:latin typeface="+mn-ea"/>
              <a:ea typeface="+mn-ea"/>
            </a:endParaRPr>
          </a:p>
          <a:p>
            <a:pPr>
              <a:defRPr/>
            </a:pPr>
            <a:r>
              <a:rPr lang="ko-KR" altLang="en-US" sz="2800" b="0" dirty="0">
                <a:latin typeface="+mn-ea"/>
                <a:ea typeface="+mn-ea"/>
              </a:rPr>
              <a:t> </a:t>
            </a:r>
            <a:endParaRPr lang="en-US" altLang="ko-KR" sz="2800" b="0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229600" cy="720080"/>
          </a:xfrm>
        </p:spPr>
        <p:txBody>
          <a:bodyPr/>
          <a:lstStyle/>
          <a:p>
            <a:r>
              <a:rPr lang="en-US" altLang="ko-KR" sz="2400" dirty="0" err="1" smtClean="0"/>
              <a:t>Latour</a:t>
            </a:r>
            <a:r>
              <a:rPr lang="ko-KR" altLang="en-US" sz="2400" dirty="0" smtClean="0"/>
              <a:t>의 </a:t>
            </a:r>
            <a:r>
              <a:rPr lang="en-US" altLang="ko-KR" sz="2400" i="1" dirty="0" smtClean="0"/>
              <a:t>Science in Action</a:t>
            </a:r>
            <a:r>
              <a:rPr lang="ko-KR" altLang="en-US" sz="2400" dirty="0" smtClean="0"/>
              <a:t>을 주로 참고한 회계학연구</a:t>
            </a:r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324350"/>
          </a:xfrm>
        </p:spPr>
        <p:txBody>
          <a:bodyPr/>
          <a:lstStyle/>
          <a:p>
            <a:r>
              <a:rPr lang="en-US" altLang="ko-KR" sz="1800" dirty="0" smtClean="0"/>
              <a:t>--------------------------------------------------------------------------------------</a:t>
            </a:r>
          </a:p>
          <a:p>
            <a:r>
              <a:rPr lang="ko-KR" altLang="en-US" sz="1800" dirty="0" smtClean="0"/>
              <a:t>논문                          핵심개념 </a:t>
            </a:r>
            <a:r>
              <a:rPr lang="en-US" altLang="ko-KR" sz="1800" dirty="0" smtClean="0"/>
              <a:t>,       </a:t>
            </a:r>
            <a:r>
              <a:rPr lang="ko-KR" altLang="en-US" sz="1800" dirty="0" smtClean="0"/>
              <a:t>회계현상</a:t>
            </a:r>
            <a:r>
              <a:rPr lang="en-US" altLang="ko-KR" sz="1800" dirty="0" smtClean="0"/>
              <a:t>,   </a:t>
            </a:r>
            <a:r>
              <a:rPr lang="ko-KR" altLang="en-US" sz="1800" dirty="0" smtClean="0"/>
              <a:t>   연구유형        경험적 증거 </a:t>
            </a:r>
          </a:p>
          <a:p>
            <a:r>
              <a:rPr lang="en-US" altLang="ko-KR" sz="1800" dirty="0" smtClean="0"/>
              <a:t>--------------------------------------------------------------------------------------</a:t>
            </a:r>
          </a:p>
          <a:p>
            <a:r>
              <a:rPr lang="en-US" altLang="ko-KR" sz="1800" dirty="0" smtClean="0"/>
              <a:t>Miller(1990): </a:t>
            </a:r>
            <a:r>
              <a:rPr lang="ko-KR" altLang="en-US" sz="1800" dirty="0" err="1" smtClean="0"/>
              <a:t>연결망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계산의 중심</a:t>
            </a:r>
            <a:r>
              <a:rPr lang="en-US" altLang="ko-KR" sz="1800" dirty="0" smtClean="0"/>
              <a:t>; </a:t>
            </a:r>
            <a:r>
              <a:rPr lang="ko-KR" altLang="en-US" sz="1800" dirty="0" smtClean="0"/>
              <a:t>회계일반</a:t>
            </a:r>
            <a:r>
              <a:rPr lang="en-US" altLang="ko-KR" sz="1800" dirty="0" smtClean="0"/>
              <a:t>; </a:t>
            </a:r>
            <a:r>
              <a:rPr lang="ko-KR" altLang="en-US" sz="1800" dirty="0" smtClean="0"/>
              <a:t> 역사적 분석</a:t>
            </a:r>
            <a:r>
              <a:rPr lang="en-US" altLang="ko-KR" sz="1800" dirty="0" smtClean="0"/>
              <a:t>;</a:t>
            </a:r>
            <a:r>
              <a:rPr lang="ko-KR" altLang="en-US" sz="1800" dirty="0" smtClean="0"/>
              <a:t> 역사적 문헌</a:t>
            </a:r>
          </a:p>
          <a:p>
            <a:r>
              <a:rPr lang="en-US" altLang="ko-KR" sz="1800" dirty="0" smtClean="0"/>
              <a:t>--------------------------------------------------------------------------------------</a:t>
            </a:r>
          </a:p>
          <a:p>
            <a:r>
              <a:rPr lang="en-US" altLang="ko-KR" sz="1800" dirty="0" smtClean="0"/>
              <a:t>Miller(1991): </a:t>
            </a:r>
            <a:r>
              <a:rPr lang="ko-KR" altLang="en-US" sz="1800" dirty="0" smtClean="0"/>
              <a:t>번역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원격행위</a:t>
            </a:r>
            <a:r>
              <a:rPr lang="en-US" altLang="ko-KR" sz="1800" dirty="0" smtClean="0"/>
              <a:t>,            </a:t>
            </a:r>
            <a:r>
              <a:rPr lang="ko-KR" altLang="en-US" sz="1800" dirty="0" smtClean="0"/>
              <a:t>할인현금   역사적 분석</a:t>
            </a:r>
            <a:r>
              <a:rPr lang="en-US" altLang="ko-KR" sz="1800" dirty="0" smtClean="0"/>
              <a:t>;</a:t>
            </a:r>
            <a:r>
              <a:rPr lang="ko-KR" altLang="en-US" sz="1800" dirty="0" smtClean="0"/>
              <a:t> 역사적 문헌</a:t>
            </a:r>
          </a:p>
          <a:p>
            <a:r>
              <a:rPr lang="ko-KR" altLang="en-US" sz="1800" dirty="0" smtClean="0"/>
              <a:t>                             축적주기                   흐름기법</a:t>
            </a:r>
            <a:r>
              <a:rPr lang="en-US" altLang="ko-KR" sz="1800" dirty="0" smtClean="0"/>
              <a:t>;</a:t>
            </a:r>
            <a:endParaRPr lang="ko-KR" altLang="en-US" sz="1800" dirty="0" smtClean="0"/>
          </a:p>
          <a:p>
            <a:r>
              <a:rPr lang="en-US" altLang="ko-KR" sz="1800" dirty="0" smtClean="0"/>
              <a:t>--------------------------------------------------------------------------------------</a:t>
            </a:r>
          </a:p>
          <a:p>
            <a:r>
              <a:rPr lang="en-US" altLang="ko-KR" sz="1800" dirty="0" smtClean="0"/>
              <a:t>Robson(1991):          </a:t>
            </a:r>
            <a:r>
              <a:rPr lang="ko-KR" altLang="en-US" sz="1800" dirty="0" smtClean="0"/>
              <a:t>번역                 회계기준과   역사적 분석</a:t>
            </a:r>
            <a:r>
              <a:rPr lang="en-US" altLang="ko-KR" sz="1800" dirty="0" smtClean="0"/>
              <a:t>;    </a:t>
            </a:r>
            <a:r>
              <a:rPr lang="ko-KR" altLang="en-US" sz="1800" dirty="0" smtClean="0"/>
              <a:t> 문헌</a:t>
            </a:r>
          </a:p>
          <a:p>
            <a:r>
              <a:rPr lang="ko-KR" altLang="en-US" sz="1800" dirty="0" smtClean="0"/>
              <a:t>                                                            기준제정기관</a:t>
            </a:r>
            <a:r>
              <a:rPr lang="en-US" altLang="ko-KR" sz="1800" dirty="0" smtClean="0"/>
              <a:t>;</a:t>
            </a:r>
            <a:endParaRPr lang="ko-KR" altLang="en-US" sz="1800" dirty="0" smtClean="0"/>
          </a:p>
          <a:p>
            <a:r>
              <a:rPr lang="en-US" altLang="ko-KR" sz="1800" dirty="0" smtClean="0"/>
              <a:t>--------------------------------------------------------------------------------------</a:t>
            </a:r>
          </a:p>
          <a:p>
            <a:r>
              <a:rPr lang="en-US" altLang="ko-KR" sz="1800" dirty="0" smtClean="0"/>
              <a:t>Robson(1992): </a:t>
            </a:r>
            <a:r>
              <a:rPr lang="ko-KR" altLang="en-US" sz="1800" dirty="0" smtClean="0"/>
              <a:t>원격행위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기입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번역 </a:t>
            </a:r>
            <a:r>
              <a:rPr lang="en-US" altLang="ko-KR" sz="1800" dirty="0" smtClean="0"/>
              <a:t>; </a:t>
            </a:r>
            <a:r>
              <a:rPr lang="ko-KR" altLang="en-US" sz="1800" dirty="0" smtClean="0"/>
              <a:t>회계일반</a:t>
            </a:r>
            <a:r>
              <a:rPr lang="en-US" altLang="ko-KR" sz="1800" dirty="0" smtClean="0"/>
              <a:t>;</a:t>
            </a:r>
            <a:r>
              <a:rPr lang="ko-KR" altLang="en-US" sz="1800" dirty="0" smtClean="0"/>
              <a:t> 이론적 연구</a:t>
            </a:r>
            <a:r>
              <a:rPr lang="en-US" altLang="ko-KR" sz="1800" dirty="0" smtClean="0"/>
              <a:t>;  </a:t>
            </a:r>
            <a:r>
              <a:rPr lang="ko-KR" altLang="en-US" sz="1800" dirty="0" smtClean="0"/>
              <a:t> 문헌</a:t>
            </a:r>
          </a:p>
          <a:p>
            <a:r>
              <a:rPr lang="en-US" altLang="ko-KR" sz="1800" dirty="0" smtClean="0"/>
              <a:t>--------------------------------------------------------------------------------------</a:t>
            </a:r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134"/>
          </a:xfrm>
        </p:spPr>
        <p:txBody>
          <a:bodyPr/>
          <a:lstStyle/>
          <a:p>
            <a:r>
              <a:rPr lang="en-US" altLang="ko-KR" sz="1800" dirty="0" smtClean="0"/>
              <a:t>---------------------------------------------------------------------------------------</a:t>
            </a:r>
          </a:p>
          <a:p>
            <a:r>
              <a:rPr lang="ko-KR" altLang="en-US" sz="1800" dirty="0" smtClean="0"/>
              <a:t>논문 </a:t>
            </a:r>
            <a:r>
              <a:rPr lang="en-US" altLang="ko-KR" sz="1800" dirty="0" smtClean="0"/>
              <a:t>,</a:t>
            </a:r>
            <a:r>
              <a:rPr lang="ko-KR" altLang="en-US" sz="1800" dirty="0" smtClean="0"/>
              <a:t>                        핵심개념 </a:t>
            </a:r>
            <a:r>
              <a:rPr lang="en-US" altLang="ko-KR" sz="1800" dirty="0" smtClean="0"/>
              <a:t>,       </a:t>
            </a:r>
            <a:r>
              <a:rPr lang="ko-KR" altLang="en-US" sz="1800" dirty="0" smtClean="0"/>
              <a:t>회계현상</a:t>
            </a:r>
            <a:r>
              <a:rPr lang="en-US" altLang="ko-KR" sz="1800" dirty="0" smtClean="0"/>
              <a:t>,   </a:t>
            </a:r>
            <a:r>
              <a:rPr lang="ko-KR" altLang="en-US" sz="1800" dirty="0" smtClean="0"/>
              <a:t>   연구유형</a:t>
            </a:r>
            <a:r>
              <a:rPr lang="en-US" altLang="ko-KR" sz="1800" dirty="0" smtClean="0"/>
              <a:t>,</a:t>
            </a:r>
            <a:r>
              <a:rPr lang="ko-KR" altLang="en-US" sz="1800" dirty="0" smtClean="0"/>
              <a:t>        경험적 증거 </a:t>
            </a:r>
          </a:p>
          <a:p>
            <a:r>
              <a:rPr lang="en-US" altLang="ko-KR" sz="1800" dirty="0" smtClean="0"/>
              <a:t>---------------------------------------------------------------------------------------</a:t>
            </a:r>
          </a:p>
          <a:p>
            <a:r>
              <a:rPr lang="en-US" altLang="ko-KR" sz="1800" dirty="0" smtClean="0"/>
              <a:t>Preston et al       </a:t>
            </a:r>
            <a:r>
              <a:rPr lang="ko-KR" altLang="en-US" sz="1800" dirty="0" smtClean="0"/>
              <a:t>조성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암흑상자</a:t>
            </a:r>
            <a:r>
              <a:rPr lang="en-US" altLang="ko-KR" sz="1800" dirty="0" smtClean="0"/>
              <a:t>;  </a:t>
            </a:r>
            <a:r>
              <a:rPr lang="ko-KR" altLang="en-US" sz="1800" dirty="0" smtClean="0"/>
              <a:t>예산시스템</a:t>
            </a:r>
            <a:r>
              <a:rPr lang="en-US" altLang="ko-KR" sz="1800" dirty="0" smtClean="0"/>
              <a:t>;</a:t>
            </a:r>
            <a:r>
              <a:rPr lang="ko-KR" altLang="en-US" sz="1800" dirty="0" smtClean="0"/>
              <a:t>    사례연구</a:t>
            </a:r>
            <a:r>
              <a:rPr lang="en-US" altLang="ko-KR" sz="1800" dirty="0" smtClean="0"/>
              <a:t>;</a:t>
            </a:r>
            <a:r>
              <a:rPr lang="ko-KR" altLang="en-US" sz="1800" dirty="0" smtClean="0"/>
              <a:t>        질적 면접</a:t>
            </a:r>
          </a:p>
          <a:p>
            <a:r>
              <a:rPr lang="en-US" altLang="ko-KR" sz="1800" dirty="0" smtClean="0"/>
              <a:t>(1992):                  </a:t>
            </a:r>
            <a:r>
              <a:rPr lang="ko-KR" altLang="en-US" sz="1800" dirty="0" err="1" smtClean="0"/>
              <a:t>연결망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번역                                                        문헌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관찰</a:t>
            </a:r>
          </a:p>
          <a:p>
            <a:r>
              <a:rPr lang="en-US" altLang="ko-KR" sz="1800" dirty="0" smtClean="0"/>
              <a:t>---------------------------------------------------------------------------------------</a:t>
            </a:r>
          </a:p>
          <a:p>
            <a:r>
              <a:rPr lang="en-US" altLang="ko-KR" sz="1800" dirty="0" smtClean="0"/>
              <a:t>Chua(1995):   </a:t>
            </a:r>
            <a:r>
              <a:rPr lang="ko-KR" altLang="en-US" sz="1800" dirty="0" smtClean="0"/>
              <a:t>조성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동맹</a:t>
            </a:r>
            <a:r>
              <a:rPr lang="en-US" altLang="ko-KR" sz="1800" dirty="0" smtClean="0"/>
              <a:t>, </a:t>
            </a:r>
            <a:r>
              <a:rPr lang="ko-KR" altLang="en-US" sz="1800" dirty="0" err="1" smtClean="0"/>
              <a:t>연결망</a:t>
            </a:r>
            <a:r>
              <a:rPr lang="en-US" altLang="ko-KR" sz="1800" dirty="0" smtClean="0"/>
              <a:t>;</a:t>
            </a:r>
            <a:r>
              <a:rPr lang="ko-KR" altLang="en-US" sz="1800" dirty="0" smtClean="0"/>
              <a:t> 관리회계시스템 </a:t>
            </a:r>
            <a:r>
              <a:rPr lang="en-US" altLang="ko-KR" sz="1800" dirty="0" smtClean="0"/>
              <a:t>;</a:t>
            </a:r>
            <a:r>
              <a:rPr lang="ko-KR" altLang="en-US" sz="1800" dirty="0" smtClean="0"/>
              <a:t>  민속지학</a:t>
            </a:r>
            <a:r>
              <a:rPr lang="en-US" altLang="ko-KR" sz="1800" dirty="0" smtClean="0"/>
              <a:t>;   </a:t>
            </a:r>
            <a:r>
              <a:rPr lang="ko-KR" altLang="en-US" sz="1800" dirty="0" smtClean="0"/>
              <a:t> 관찰</a:t>
            </a:r>
          </a:p>
          <a:p>
            <a:r>
              <a:rPr lang="ko-KR" altLang="en-US" sz="1800" dirty="0" smtClean="0"/>
              <a:t>                        행위자</a:t>
            </a:r>
            <a:r>
              <a:rPr lang="en-US" altLang="ko-KR" sz="1800" dirty="0" smtClean="0"/>
              <a:t>, </a:t>
            </a:r>
            <a:r>
              <a:rPr lang="ko-KR" altLang="en-US" sz="1800" dirty="0" err="1" smtClean="0"/>
              <a:t>행위자연결망</a:t>
            </a:r>
            <a:r>
              <a:rPr lang="ko-KR" altLang="en-US" sz="1800" dirty="0" smtClean="0"/>
              <a:t>                               사례연구</a:t>
            </a:r>
          </a:p>
          <a:p>
            <a:r>
              <a:rPr lang="ko-KR" altLang="en-US" sz="1800" dirty="0" smtClean="0"/>
              <a:t>                            비인간자원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기입</a:t>
            </a:r>
            <a:r>
              <a:rPr lang="en-US" altLang="ko-KR" sz="1800" dirty="0" smtClean="0"/>
              <a:t>, </a:t>
            </a:r>
          </a:p>
          <a:p>
            <a:r>
              <a:rPr lang="ko-KR" altLang="en-US" sz="1800" dirty="0" smtClean="0"/>
              <a:t>                                    관심도구</a:t>
            </a:r>
          </a:p>
          <a:p>
            <a:r>
              <a:rPr lang="en-US" altLang="ko-KR" sz="1800" dirty="0" smtClean="0"/>
              <a:t>---------------------------------------------------------------------------------------</a:t>
            </a:r>
          </a:p>
          <a:p>
            <a:r>
              <a:rPr lang="en-US" altLang="ko-KR" sz="1800" dirty="0" err="1" smtClean="0"/>
              <a:t>Mouritsen</a:t>
            </a:r>
            <a:r>
              <a:rPr lang="en-US" altLang="ko-KR" sz="1800" dirty="0" smtClean="0"/>
              <a:t> et al. </a:t>
            </a:r>
            <a:r>
              <a:rPr lang="ko-KR" altLang="en-US" sz="1800" dirty="0" err="1" smtClean="0"/>
              <a:t>실행성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동원</a:t>
            </a:r>
            <a:r>
              <a:rPr lang="en-US" altLang="ko-KR" sz="1800" dirty="0" smtClean="0"/>
              <a:t>;   </a:t>
            </a:r>
            <a:r>
              <a:rPr lang="ko-KR" altLang="en-US" sz="1800" dirty="0" smtClean="0"/>
              <a:t>    </a:t>
            </a:r>
            <a:r>
              <a:rPr lang="ko-KR" altLang="en-US" sz="1800" dirty="0" err="1" smtClean="0"/>
              <a:t>지적자본</a:t>
            </a:r>
            <a:r>
              <a:rPr lang="en-US" altLang="ko-KR" sz="1800" dirty="0" smtClean="0"/>
              <a:t>;</a:t>
            </a:r>
            <a:r>
              <a:rPr lang="ko-KR" altLang="en-US" sz="1800" dirty="0" smtClean="0"/>
              <a:t>       </a:t>
            </a:r>
            <a:r>
              <a:rPr lang="en-US" altLang="ko-KR" sz="1800" dirty="0" smtClean="0"/>
              <a:t>17</a:t>
            </a:r>
            <a:r>
              <a:rPr lang="ko-KR" altLang="en-US" sz="1800" dirty="0" err="1" smtClean="0"/>
              <a:t>개기업</a:t>
            </a:r>
            <a:r>
              <a:rPr lang="en-US" altLang="ko-KR" sz="1800" dirty="0" smtClean="0"/>
              <a:t>;          </a:t>
            </a:r>
            <a:r>
              <a:rPr lang="ko-KR" altLang="en-US" sz="1800" dirty="0" smtClean="0"/>
              <a:t> 면접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설문지</a:t>
            </a:r>
          </a:p>
          <a:p>
            <a:r>
              <a:rPr lang="en-US" altLang="ko-KR" sz="1800" dirty="0" smtClean="0"/>
              <a:t>(2001):          </a:t>
            </a:r>
            <a:r>
              <a:rPr lang="ko-KR" altLang="en-US" sz="1800" dirty="0" smtClean="0"/>
              <a:t>기입도구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비인간</a:t>
            </a:r>
            <a:r>
              <a:rPr lang="en-US" altLang="ko-KR" sz="1800" dirty="0" smtClean="0"/>
              <a:t>;            </a:t>
            </a:r>
            <a:r>
              <a:rPr lang="ko-KR" altLang="en-US" sz="1800" dirty="0" smtClean="0"/>
              <a:t>                  장기연구                   관찰</a:t>
            </a:r>
            <a:endParaRPr lang="en-US" altLang="ko-KR" sz="1800" dirty="0" smtClean="0"/>
          </a:p>
          <a:p>
            <a:r>
              <a:rPr lang="en-US" altLang="ko-KR" sz="1800" dirty="0" smtClean="0"/>
              <a:t>                                   </a:t>
            </a:r>
            <a:r>
              <a:rPr lang="ko-KR" altLang="en-US" sz="1800" dirty="0" smtClean="0"/>
              <a:t>번역</a:t>
            </a:r>
          </a:p>
          <a:p>
            <a:r>
              <a:rPr lang="en-US" altLang="ko-KR" sz="1800" dirty="0" smtClean="0"/>
              <a:t>---------------------------------------------------------------------------------------</a:t>
            </a:r>
            <a:endParaRPr lang="en-US" altLang="ko-KR" dirty="0" smtClean="0"/>
          </a:p>
          <a:p>
            <a:r>
              <a:rPr lang="en-US" altLang="ko-KR" sz="1800" dirty="0" smtClean="0"/>
              <a:t>Jones and           </a:t>
            </a:r>
            <a:r>
              <a:rPr lang="ko-KR" altLang="en-US" sz="1800" dirty="0" err="1" smtClean="0"/>
              <a:t>연결망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동맹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비인간</a:t>
            </a:r>
            <a:r>
              <a:rPr lang="en-US" altLang="ko-KR" sz="1800" dirty="0" smtClean="0"/>
              <a:t>; </a:t>
            </a:r>
            <a:r>
              <a:rPr lang="ko-KR" altLang="en-US" sz="1800" dirty="0" smtClean="0"/>
              <a:t> 활동기준   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  사건의              문헌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 </a:t>
            </a:r>
          </a:p>
          <a:p>
            <a:r>
              <a:rPr lang="en-US" altLang="ko-KR" sz="1800" dirty="0" err="1" smtClean="0"/>
              <a:t>Dugdale</a:t>
            </a:r>
            <a:r>
              <a:rPr lang="en-US" altLang="ko-KR" sz="1800" dirty="0" smtClean="0"/>
              <a:t>(2002) ;</a:t>
            </a:r>
            <a:r>
              <a:rPr lang="ko-KR" altLang="en-US" sz="1800" dirty="0" smtClean="0"/>
              <a:t>암흑상자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번역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기입</a:t>
            </a:r>
            <a:r>
              <a:rPr lang="en-US" altLang="ko-KR" sz="1800" dirty="0" smtClean="0"/>
              <a:t>; </a:t>
            </a:r>
            <a:r>
              <a:rPr lang="ko-KR" altLang="en-US" sz="1800" dirty="0" smtClean="0"/>
              <a:t> 원가계산</a:t>
            </a:r>
            <a:r>
              <a:rPr lang="en-US" altLang="ko-KR" sz="1800" dirty="0" smtClean="0"/>
              <a:t>;</a:t>
            </a:r>
            <a:r>
              <a:rPr lang="ko-KR" altLang="en-US" sz="1800" dirty="0" smtClean="0"/>
              <a:t>    재구성 </a:t>
            </a:r>
            <a:r>
              <a:rPr lang="en-US" altLang="ko-KR" sz="1800" dirty="0" smtClean="0"/>
              <a:t>;</a:t>
            </a:r>
            <a:r>
              <a:rPr lang="ko-KR" altLang="en-US" sz="1800" dirty="0" smtClean="0"/>
              <a:t>      과학적  논문</a:t>
            </a:r>
          </a:p>
          <a:p>
            <a:r>
              <a:rPr lang="en-US" altLang="ko-KR" sz="1800" dirty="0" smtClean="0"/>
              <a:t>---------------------------------------------------------------------------------------</a:t>
            </a:r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118"/>
          </a:xfrm>
        </p:spPr>
        <p:txBody>
          <a:bodyPr/>
          <a:lstStyle/>
          <a:p>
            <a:r>
              <a:rPr lang="en-US" altLang="ko-KR" sz="1800" dirty="0" err="1" smtClean="0"/>
              <a:t>Llewellynn</a:t>
            </a:r>
            <a:r>
              <a:rPr lang="en-US" altLang="ko-KR" sz="1800" dirty="0" smtClean="0"/>
              <a:t> and     </a:t>
            </a:r>
            <a:r>
              <a:rPr lang="ko-KR" altLang="en-US" sz="1800" dirty="0" smtClean="0"/>
              <a:t>계산중심점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동맹</a:t>
            </a:r>
            <a:r>
              <a:rPr lang="en-US" altLang="ko-KR" sz="1800" dirty="0" smtClean="0"/>
              <a:t>;  </a:t>
            </a:r>
            <a:r>
              <a:rPr lang="ko-KR" altLang="en-US" sz="1800" dirty="0" smtClean="0"/>
              <a:t>벤치마킹</a:t>
            </a:r>
            <a:r>
              <a:rPr lang="en-US" altLang="ko-KR" sz="1800" dirty="0" smtClean="0"/>
              <a:t>;   </a:t>
            </a:r>
            <a:r>
              <a:rPr lang="ko-KR" altLang="en-US" sz="1800" dirty="0" smtClean="0"/>
              <a:t>  비판적              문헌</a:t>
            </a:r>
            <a:r>
              <a:rPr lang="en-US" altLang="ko-KR" sz="1800" dirty="0" smtClean="0"/>
              <a:t>, </a:t>
            </a:r>
            <a:endParaRPr lang="ko-KR" altLang="en-US" sz="1800" dirty="0" smtClean="0"/>
          </a:p>
          <a:p>
            <a:r>
              <a:rPr lang="en-US" altLang="ko-KR" sz="1800" dirty="0" err="1" smtClean="0"/>
              <a:t>Northcott</a:t>
            </a:r>
            <a:r>
              <a:rPr lang="en-US" altLang="ko-KR" sz="1800" dirty="0" smtClean="0"/>
              <a:t>(2005);   </a:t>
            </a:r>
            <a:r>
              <a:rPr lang="ko-KR" altLang="en-US" sz="1800" dirty="0" smtClean="0"/>
              <a:t>등록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축적주기</a:t>
            </a:r>
            <a:r>
              <a:rPr lang="en-US" altLang="ko-KR" sz="1800" dirty="0" smtClean="0"/>
              <a:t>;                    </a:t>
            </a:r>
            <a:r>
              <a:rPr lang="ko-KR" altLang="en-US" sz="1800" dirty="0" smtClean="0"/>
              <a:t>    담론분석 </a:t>
            </a:r>
            <a:r>
              <a:rPr lang="en-US" altLang="ko-KR" sz="1800" dirty="0" smtClean="0"/>
              <a:t>;</a:t>
            </a:r>
            <a:r>
              <a:rPr lang="ko-KR" altLang="en-US" sz="1800" dirty="0" smtClean="0"/>
              <a:t>           면접</a:t>
            </a:r>
          </a:p>
          <a:p>
            <a:r>
              <a:rPr lang="en-US" altLang="ko-KR" sz="1800" dirty="0" smtClean="0"/>
              <a:t>----------------------------------------------------------------------------------------</a:t>
            </a:r>
          </a:p>
          <a:p>
            <a:r>
              <a:rPr lang="en-US" altLang="ko-KR" sz="1800" dirty="0" err="1" smtClean="0"/>
              <a:t>Gendron</a:t>
            </a:r>
            <a:r>
              <a:rPr lang="en-US" altLang="ko-KR" sz="1800" dirty="0" smtClean="0"/>
              <a:t> et al       </a:t>
            </a:r>
            <a:r>
              <a:rPr lang="ko-KR" altLang="en-US" sz="1800" dirty="0" smtClean="0"/>
              <a:t>번역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사실구축        성과감사      사례연구           면접</a:t>
            </a:r>
          </a:p>
          <a:p>
            <a:r>
              <a:rPr lang="en-US" altLang="ko-KR" sz="1800" dirty="0" smtClean="0"/>
              <a:t>(2007) ;                   </a:t>
            </a:r>
            <a:r>
              <a:rPr lang="ko-KR" altLang="en-US" sz="1800" dirty="0" smtClean="0"/>
              <a:t>동맹</a:t>
            </a:r>
            <a:r>
              <a:rPr lang="en-US" altLang="ko-KR" sz="1800" dirty="0" smtClean="0"/>
              <a:t>, </a:t>
            </a:r>
            <a:r>
              <a:rPr lang="ko-KR" altLang="en-US" sz="1800" dirty="0" err="1" smtClean="0"/>
              <a:t>연결망</a:t>
            </a:r>
            <a:r>
              <a:rPr lang="ko-KR" altLang="en-US" sz="1800" dirty="0" smtClean="0"/>
              <a:t>              측정</a:t>
            </a:r>
          </a:p>
          <a:p>
            <a:r>
              <a:rPr lang="en-US" altLang="ko-KR" sz="1800" dirty="0" smtClean="0"/>
              <a:t>---------------------------------------------------------------------------------------</a:t>
            </a:r>
          </a:p>
          <a:p>
            <a:r>
              <a:rPr lang="en-US" altLang="ko-KR" sz="1800" dirty="0" err="1" smtClean="0"/>
              <a:t>Quattrone</a:t>
            </a:r>
            <a:r>
              <a:rPr lang="en-US" altLang="ko-KR" sz="1800" dirty="0" smtClean="0"/>
              <a:t> and       </a:t>
            </a:r>
            <a:r>
              <a:rPr lang="ko-KR" altLang="en-US" sz="1800" dirty="0" smtClean="0"/>
              <a:t>번역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기입                 </a:t>
            </a:r>
            <a:r>
              <a:rPr lang="en-US" altLang="ko-KR" sz="1800" dirty="0" smtClean="0"/>
              <a:t>ERP             </a:t>
            </a:r>
            <a:r>
              <a:rPr lang="ko-KR" altLang="en-US" sz="1800" dirty="0" smtClean="0"/>
              <a:t>두 개의          면접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문헌</a:t>
            </a:r>
          </a:p>
          <a:p>
            <a:r>
              <a:rPr lang="en-US" altLang="ko-KR" sz="1800" dirty="0" smtClean="0"/>
              <a:t>Hopper(2007);     </a:t>
            </a:r>
            <a:r>
              <a:rPr lang="ko-KR" altLang="en-US" sz="1800" dirty="0" smtClean="0"/>
              <a:t>계산중심점                                     사례연구</a:t>
            </a:r>
          </a:p>
          <a:p>
            <a:r>
              <a:rPr lang="en-US" altLang="ko-KR" sz="1800" dirty="0" smtClean="0"/>
              <a:t>---------------------------------------------------------------------------------------</a:t>
            </a:r>
          </a:p>
          <a:p>
            <a:endParaRPr lang="ko-KR" altLang="en-US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428604"/>
            <a:ext cx="9144000" cy="9264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4000" b="0" u="sng" dirty="0" smtClean="0">
                <a:latin typeface="+mn-ea"/>
                <a:ea typeface="+mn-ea"/>
              </a:rPr>
              <a:t>문제점</a:t>
            </a:r>
            <a:endParaRPr lang="en-US" altLang="ko-KR" sz="4000" b="0" u="sng" dirty="0" smtClean="0">
              <a:latin typeface="+mn-ea"/>
              <a:ea typeface="+mn-ea"/>
            </a:endParaRPr>
          </a:p>
          <a:p>
            <a:pPr marL="457200" indent="-457200">
              <a:buAutoNum type="arabicPeriod"/>
            </a:pPr>
            <a:r>
              <a:rPr lang="en-US" altLang="ko-KR" sz="3200" b="0" dirty="0" smtClean="0">
                <a:latin typeface="+mn-ea"/>
                <a:ea typeface="+mn-ea"/>
              </a:rPr>
              <a:t>ANT</a:t>
            </a:r>
            <a:r>
              <a:rPr lang="ko-KR" altLang="en-US" sz="3200" b="0" dirty="0" smtClean="0">
                <a:latin typeface="+mn-ea"/>
                <a:ea typeface="+mn-ea"/>
              </a:rPr>
              <a:t>는 비판성이 결여되어 있다</a:t>
            </a:r>
            <a:r>
              <a:rPr lang="en-US" altLang="ko-KR" sz="3200" b="0" dirty="0" smtClean="0">
                <a:latin typeface="+mn-ea"/>
                <a:ea typeface="+mn-ea"/>
              </a:rPr>
              <a:t>.</a:t>
            </a:r>
          </a:p>
          <a:p>
            <a:pPr marL="457200" indent="-457200">
              <a:buAutoNum type="arabicPeriod"/>
            </a:pPr>
            <a:r>
              <a:rPr lang="ko-KR" altLang="en-US" sz="3200" b="0" dirty="0" smtClean="0">
                <a:latin typeface="+mn-ea"/>
                <a:ea typeface="+mn-ea"/>
              </a:rPr>
              <a:t>정치적 편향과 도덕성의 문제를 무시한다</a:t>
            </a:r>
            <a:r>
              <a:rPr lang="en-US" altLang="ko-KR" sz="3200" b="0" dirty="0" smtClean="0">
                <a:latin typeface="+mn-ea"/>
                <a:ea typeface="+mn-ea"/>
              </a:rPr>
              <a:t>. </a:t>
            </a:r>
          </a:p>
          <a:p>
            <a:pPr marL="457200" indent="-457200">
              <a:buAutoNum type="arabicPeriod"/>
            </a:pPr>
            <a:r>
              <a:rPr lang="ko-KR" altLang="en-US" sz="3200" b="0" dirty="0" smtClean="0">
                <a:latin typeface="+mn-ea"/>
                <a:ea typeface="+mn-ea"/>
              </a:rPr>
              <a:t>인간과 비인간 사이의 구별을 적절히 개념화하지 못한다</a:t>
            </a:r>
            <a:r>
              <a:rPr lang="en-US" altLang="ko-KR" sz="3200" b="0" dirty="0" smtClean="0">
                <a:latin typeface="+mn-ea"/>
                <a:ea typeface="+mn-ea"/>
              </a:rPr>
              <a:t>(</a:t>
            </a:r>
            <a:r>
              <a:rPr lang="ko-KR" altLang="en-US" sz="3200" b="0" dirty="0" smtClean="0">
                <a:latin typeface="+mn-ea"/>
                <a:ea typeface="+mn-ea"/>
              </a:rPr>
              <a:t>비인간이 행위능력을 가진다</a:t>
            </a:r>
            <a:r>
              <a:rPr lang="en-US" altLang="ko-KR" sz="3200" b="0" dirty="0" smtClean="0">
                <a:latin typeface="+mn-ea"/>
                <a:ea typeface="+mn-ea"/>
              </a:rPr>
              <a:t>?).</a:t>
            </a:r>
          </a:p>
          <a:p>
            <a:pPr marL="457200" indent="-457200">
              <a:buAutoNum type="arabicPeriod"/>
            </a:pPr>
            <a:r>
              <a:rPr lang="ko-KR" altLang="en-US" sz="3200" b="0" dirty="0" err="1" smtClean="0">
                <a:latin typeface="+mn-ea"/>
                <a:ea typeface="+mn-ea"/>
              </a:rPr>
              <a:t>연결망분석에서</a:t>
            </a:r>
            <a:r>
              <a:rPr lang="ko-KR" altLang="en-US" sz="3200" b="0" dirty="0" smtClean="0">
                <a:latin typeface="+mn-ea"/>
                <a:ea typeface="+mn-ea"/>
              </a:rPr>
              <a:t> 실체들을 어떻게 따라갈 것인가를 </a:t>
            </a:r>
            <a:r>
              <a:rPr lang="ko-KR" altLang="en-US" sz="3200" b="0" dirty="0" err="1" smtClean="0">
                <a:latin typeface="+mn-ea"/>
                <a:ea typeface="+mn-ea"/>
              </a:rPr>
              <a:t>검토하는데서</a:t>
            </a:r>
            <a:r>
              <a:rPr lang="ko-KR" altLang="en-US" sz="3200" b="0" dirty="0" smtClean="0">
                <a:latin typeface="+mn-ea"/>
                <a:ea typeface="+mn-ea"/>
              </a:rPr>
              <a:t> 문제점을 가진다</a:t>
            </a:r>
            <a:r>
              <a:rPr lang="en-US" altLang="ko-KR" sz="3200" b="0" dirty="0" smtClean="0">
                <a:latin typeface="+mn-ea"/>
                <a:ea typeface="+mn-ea"/>
              </a:rPr>
              <a:t>. </a:t>
            </a:r>
          </a:p>
          <a:p>
            <a:pPr marL="457200" indent="-457200">
              <a:buAutoNum type="arabicPeriod"/>
            </a:pPr>
            <a:r>
              <a:rPr lang="en-US" altLang="ko-KR" sz="3200" b="0" dirty="0" smtClean="0">
                <a:latin typeface="+mn-ea"/>
                <a:ea typeface="+mn-ea"/>
              </a:rPr>
              <a:t>ANT</a:t>
            </a:r>
            <a:r>
              <a:rPr lang="ko-KR" altLang="en-US" sz="3200" b="0" dirty="0" smtClean="0">
                <a:latin typeface="+mn-ea"/>
                <a:ea typeface="+mn-ea"/>
              </a:rPr>
              <a:t>설명이 행위자와 </a:t>
            </a:r>
            <a:r>
              <a:rPr lang="ko-KR" altLang="en-US" sz="3200" b="0" dirty="0" err="1" smtClean="0">
                <a:latin typeface="+mn-ea"/>
                <a:ea typeface="+mn-ea"/>
              </a:rPr>
              <a:t>연결망의</a:t>
            </a:r>
            <a:r>
              <a:rPr lang="ko-KR" altLang="en-US" sz="3200" b="0" dirty="0" smtClean="0">
                <a:latin typeface="+mn-ea"/>
                <a:ea typeface="+mn-ea"/>
              </a:rPr>
              <a:t> 포함</a:t>
            </a:r>
            <a:r>
              <a:rPr lang="en-US" altLang="ko-KR" sz="3200" b="0" dirty="0" smtClean="0">
                <a:latin typeface="+mn-ea"/>
                <a:ea typeface="+mn-ea"/>
              </a:rPr>
              <a:t>/</a:t>
            </a:r>
            <a:r>
              <a:rPr lang="ko-KR" altLang="en-US" sz="3200" b="0" dirty="0" smtClean="0">
                <a:latin typeface="+mn-ea"/>
                <a:ea typeface="+mn-ea"/>
              </a:rPr>
              <a:t>제외</a:t>
            </a:r>
            <a:r>
              <a:rPr lang="en-US" altLang="ko-KR" sz="3200" b="0" dirty="0" smtClean="0">
                <a:latin typeface="+mn-ea"/>
                <a:ea typeface="+mn-ea"/>
              </a:rPr>
              <a:t>, </a:t>
            </a:r>
            <a:r>
              <a:rPr lang="ko-KR" altLang="en-US" sz="3200" b="0" dirty="0" smtClean="0">
                <a:latin typeface="+mn-ea"/>
                <a:ea typeface="+mn-ea"/>
              </a:rPr>
              <a:t>사회적</a:t>
            </a:r>
            <a:r>
              <a:rPr lang="en-US" altLang="ko-KR" sz="3200" b="0" dirty="0" smtClean="0">
                <a:latin typeface="+mn-ea"/>
                <a:ea typeface="+mn-ea"/>
              </a:rPr>
              <a:t>/</a:t>
            </a:r>
            <a:r>
              <a:rPr lang="ko-KR" altLang="en-US" sz="3200" b="0" dirty="0" smtClean="0">
                <a:latin typeface="+mn-ea"/>
                <a:ea typeface="+mn-ea"/>
              </a:rPr>
              <a:t>기술적 특권과 지위의 역할</a:t>
            </a:r>
            <a:r>
              <a:rPr lang="en-US" altLang="ko-KR" sz="3200" b="0" dirty="0" smtClean="0">
                <a:latin typeface="+mn-ea"/>
                <a:ea typeface="+mn-ea"/>
              </a:rPr>
              <a:t>, </a:t>
            </a:r>
            <a:r>
              <a:rPr lang="ko-KR" altLang="en-US" sz="3200" b="0" dirty="0" smtClean="0">
                <a:latin typeface="+mn-ea"/>
                <a:ea typeface="+mn-ea"/>
              </a:rPr>
              <a:t>행위기능과 구조의 구분</a:t>
            </a:r>
            <a:r>
              <a:rPr lang="en-US" altLang="ko-KR" sz="3200" b="0" dirty="0" smtClean="0">
                <a:latin typeface="+mn-ea"/>
                <a:ea typeface="+mn-ea"/>
              </a:rPr>
              <a:t> </a:t>
            </a:r>
            <a:r>
              <a:rPr lang="ko-KR" altLang="en-US" sz="3200" b="0" dirty="0" smtClean="0">
                <a:latin typeface="+mn-ea"/>
                <a:ea typeface="+mn-ea"/>
              </a:rPr>
              <a:t> 등에 관한 일단의 논란을 일으킨다</a:t>
            </a:r>
            <a:r>
              <a:rPr lang="en-US" altLang="ko-KR" sz="3200" b="0" dirty="0" smtClean="0">
                <a:latin typeface="+mn-ea"/>
                <a:ea typeface="+mn-ea"/>
              </a:rPr>
              <a:t>. 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  <a:buFont typeface="Arial" charset="0"/>
              <a:buChar char="•"/>
            </a:pP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  <a:buFont typeface="Arial" charset="0"/>
              <a:buChar char="•"/>
            </a:pP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b="0" dirty="0" smtClean="0">
                <a:latin typeface="+mn-ea"/>
                <a:ea typeface="+mn-ea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en-US" altLang="ko-KR" sz="2400" b="0" dirty="0" smtClean="0">
                <a:latin typeface="+mn-ea"/>
                <a:ea typeface="+mn-ea"/>
              </a:rPr>
              <a:t>   </a:t>
            </a:r>
            <a:r>
              <a:rPr lang="ko-KR" altLang="en-US" sz="2400" b="0" dirty="0" smtClean="0">
                <a:latin typeface="+mn-ea"/>
                <a:ea typeface="+mn-ea"/>
              </a:rPr>
              <a:t> </a:t>
            </a:r>
            <a:endParaRPr lang="en-US" altLang="ko-KR" sz="2400" b="0" dirty="0" smtClean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428604"/>
            <a:ext cx="8715404" cy="923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600" b="0" u="sng" dirty="0" smtClean="0">
                <a:latin typeface="+mn-ea"/>
                <a:ea typeface="+mn-ea"/>
              </a:rPr>
              <a:t>결론</a:t>
            </a:r>
            <a:endParaRPr lang="en-US" altLang="ko-KR" sz="3600" b="0" u="sng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ko-KR" altLang="en-US" sz="2400" b="0" dirty="0" smtClean="0">
                <a:latin typeface="+mn-ea"/>
                <a:ea typeface="+mn-ea"/>
              </a:rPr>
              <a:t>오늘날의 인간사회는 과학기술 없이는 구성될 수도 없고 유지될 수 도 없다는 사실을 보여주고자 한다</a:t>
            </a:r>
            <a:r>
              <a:rPr lang="en-US" altLang="ko-KR" sz="2400" b="0" dirty="0" smtClean="0">
                <a:latin typeface="+mn-ea"/>
                <a:ea typeface="+mn-ea"/>
              </a:rPr>
              <a:t>.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US" altLang="ko-KR" sz="2400" b="0" dirty="0" smtClean="0">
                <a:latin typeface="+mn-ea"/>
                <a:ea typeface="+mn-ea"/>
              </a:rPr>
              <a:t> </a:t>
            </a:r>
            <a:r>
              <a:rPr lang="ko-KR" altLang="en-US" sz="2400" b="0" dirty="0" smtClean="0">
                <a:latin typeface="+mn-ea"/>
                <a:ea typeface="+mn-ea"/>
              </a:rPr>
              <a:t>사람은 사람들과의 관계</a:t>
            </a:r>
            <a:r>
              <a:rPr lang="en-US" altLang="ko-KR" sz="2400" b="0" dirty="0" smtClean="0">
                <a:latin typeface="+mn-ea"/>
                <a:ea typeface="+mn-ea"/>
              </a:rPr>
              <a:t>(</a:t>
            </a:r>
            <a:r>
              <a:rPr lang="ko-KR" altLang="en-US" sz="2400" b="0" dirty="0" smtClean="0">
                <a:latin typeface="+mn-ea"/>
                <a:ea typeface="+mn-ea"/>
              </a:rPr>
              <a:t>인간관계</a:t>
            </a:r>
            <a:r>
              <a:rPr lang="en-US" altLang="ko-KR" sz="2400" b="0" dirty="0" smtClean="0">
                <a:latin typeface="+mn-ea"/>
                <a:ea typeface="+mn-ea"/>
              </a:rPr>
              <a:t>, </a:t>
            </a:r>
            <a:r>
              <a:rPr lang="ko-KR" altLang="en-US" sz="2400" b="0" dirty="0" smtClean="0">
                <a:latin typeface="+mn-ea"/>
                <a:ea typeface="+mn-ea"/>
              </a:rPr>
              <a:t>권력관계</a:t>
            </a:r>
            <a:r>
              <a:rPr lang="en-US" altLang="ko-KR" sz="2400" b="0" dirty="0" smtClean="0">
                <a:latin typeface="+mn-ea"/>
                <a:ea typeface="+mn-ea"/>
              </a:rPr>
              <a:t> </a:t>
            </a:r>
            <a:r>
              <a:rPr lang="ko-KR" altLang="en-US" sz="2400" b="0" dirty="0" smtClean="0">
                <a:latin typeface="+mn-ea"/>
                <a:ea typeface="+mn-ea"/>
              </a:rPr>
              <a:t>등</a:t>
            </a:r>
            <a:r>
              <a:rPr lang="en-US" altLang="ko-KR" sz="2400" b="0" dirty="0" smtClean="0">
                <a:latin typeface="+mn-ea"/>
                <a:ea typeface="+mn-ea"/>
              </a:rPr>
              <a:t>) </a:t>
            </a:r>
            <a:r>
              <a:rPr lang="ko-KR" altLang="en-US" sz="2400" b="0" dirty="0" smtClean="0">
                <a:latin typeface="+mn-ea"/>
                <a:ea typeface="+mn-ea"/>
              </a:rPr>
              <a:t>속에서만 살아가는 것이 아니라</a:t>
            </a:r>
            <a:r>
              <a:rPr lang="en-US" altLang="ko-KR" sz="2400" b="0" dirty="0" smtClean="0">
                <a:latin typeface="+mn-ea"/>
                <a:ea typeface="+mn-ea"/>
              </a:rPr>
              <a:t>, </a:t>
            </a:r>
            <a:r>
              <a:rPr lang="ko-KR" altLang="en-US" sz="2400" b="0" dirty="0" smtClean="0">
                <a:latin typeface="+mn-ea"/>
                <a:ea typeface="+mn-ea"/>
              </a:rPr>
              <a:t>물건</a:t>
            </a:r>
            <a:r>
              <a:rPr lang="en-US" altLang="ko-KR" sz="2400" b="0" dirty="0" smtClean="0">
                <a:latin typeface="+mn-ea"/>
                <a:ea typeface="+mn-ea"/>
              </a:rPr>
              <a:t>,</a:t>
            </a:r>
            <a:r>
              <a:rPr lang="ko-KR" altLang="en-US" sz="2400" b="0" dirty="0" smtClean="0">
                <a:latin typeface="+mn-ea"/>
                <a:ea typeface="+mn-ea"/>
              </a:rPr>
              <a:t> 기술 등의 비인간과도 관계를 맺으며 살아간다</a:t>
            </a:r>
            <a:r>
              <a:rPr lang="en-US" altLang="ko-KR" sz="2400" b="0" dirty="0" smtClean="0">
                <a:latin typeface="+mn-ea"/>
                <a:ea typeface="+mn-ea"/>
              </a:rPr>
              <a:t>. </a:t>
            </a:r>
            <a:r>
              <a:rPr lang="ko-KR" altLang="en-US" sz="2400" b="0" dirty="0" smtClean="0">
                <a:latin typeface="+mn-ea"/>
                <a:ea typeface="+mn-ea"/>
              </a:rPr>
              <a:t>따라서 더욱 바람직한 사회를 만들기 위해서는 과학기술의 기능과 역할 즉</a:t>
            </a:r>
            <a:r>
              <a:rPr lang="en-US" altLang="ko-KR" sz="2400" b="0" dirty="0" smtClean="0">
                <a:latin typeface="+mn-ea"/>
                <a:ea typeface="+mn-ea"/>
              </a:rPr>
              <a:t>, </a:t>
            </a:r>
            <a:r>
              <a:rPr lang="ko-KR" altLang="en-US" sz="2400" b="0" u="sng" dirty="0" smtClean="0">
                <a:latin typeface="+mn-ea"/>
                <a:ea typeface="+mn-ea"/>
              </a:rPr>
              <a:t>물건의 정치학</a:t>
            </a:r>
            <a:r>
              <a:rPr lang="en-US" altLang="ko-KR" sz="2400" b="0" dirty="0" smtClean="0">
                <a:latin typeface="+mn-ea"/>
                <a:ea typeface="+mn-ea"/>
              </a:rPr>
              <a:t>(politics of things)</a:t>
            </a:r>
            <a:r>
              <a:rPr lang="ko-KR" altLang="en-US" sz="2400" b="0" dirty="0" smtClean="0">
                <a:latin typeface="+mn-ea"/>
                <a:ea typeface="+mn-ea"/>
              </a:rPr>
              <a:t>에</a:t>
            </a:r>
            <a:r>
              <a:rPr lang="en-US" altLang="ko-KR" sz="2400" b="0" dirty="0" smtClean="0">
                <a:latin typeface="+mn-ea"/>
                <a:ea typeface="+mn-ea"/>
              </a:rPr>
              <a:t> </a:t>
            </a:r>
            <a:r>
              <a:rPr lang="ko-KR" altLang="en-US" sz="2400" b="0" dirty="0" smtClean="0">
                <a:latin typeface="+mn-ea"/>
                <a:ea typeface="+mn-ea"/>
              </a:rPr>
              <a:t>관심을 기울어야 한다</a:t>
            </a:r>
            <a:r>
              <a:rPr lang="en-US" altLang="ko-KR" sz="2400" b="0" dirty="0" smtClean="0">
                <a:latin typeface="+mn-ea"/>
                <a:ea typeface="+mn-ea"/>
              </a:rPr>
              <a:t>. 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US" altLang="ko-KR" sz="2400" b="0" dirty="0" smtClean="0">
                <a:latin typeface="+mn-ea"/>
                <a:ea typeface="+mn-ea"/>
              </a:rPr>
              <a:t> </a:t>
            </a:r>
            <a:r>
              <a:rPr lang="ko-KR" altLang="en-US" sz="2400" b="0" dirty="0" smtClean="0">
                <a:latin typeface="+mn-ea"/>
                <a:ea typeface="+mn-ea"/>
              </a:rPr>
              <a:t>회계의 현상이나 기법도 비인간행위자로 간주하여 회계의 신기술</a:t>
            </a:r>
            <a:r>
              <a:rPr lang="en-US" altLang="ko-KR" sz="2400" b="0" dirty="0" smtClean="0">
                <a:latin typeface="+mn-ea"/>
                <a:ea typeface="+mn-ea"/>
              </a:rPr>
              <a:t>(</a:t>
            </a:r>
            <a:r>
              <a:rPr lang="ko-KR" altLang="en-US" sz="2400" b="0" dirty="0" smtClean="0">
                <a:latin typeface="+mn-ea"/>
                <a:ea typeface="+mn-ea"/>
              </a:rPr>
              <a:t>기법</a:t>
            </a:r>
            <a:r>
              <a:rPr lang="en-US" altLang="ko-KR" sz="2400" b="0" dirty="0" smtClean="0">
                <a:latin typeface="+mn-ea"/>
                <a:ea typeface="+mn-ea"/>
              </a:rPr>
              <a:t>)</a:t>
            </a:r>
            <a:r>
              <a:rPr lang="ko-KR" altLang="en-US" sz="2400" b="0" dirty="0" smtClean="0">
                <a:latin typeface="+mn-ea"/>
                <a:ea typeface="+mn-ea"/>
              </a:rPr>
              <a:t>도입에 의한 </a:t>
            </a:r>
            <a:r>
              <a:rPr lang="ko-KR" altLang="en-US" sz="2400" b="0" u="sng" dirty="0" smtClean="0">
                <a:latin typeface="+mn-ea"/>
                <a:ea typeface="+mn-ea"/>
              </a:rPr>
              <a:t>회계변화</a:t>
            </a:r>
            <a:r>
              <a:rPr lang="ko-KR" altLang="en-US" sz="2400" b="0" dirty="0" smtClean="0">
                <a:latin typeface="+mn-ea"/>
                <a:ea typeface="+mn-ea"/>
              </a:rPr>
              <a:t>를 살펴볼 때 </a:t>
            </a:r>
            <a:r>
              <a:rPr lang="ko-KR" altLang="en-US" sz="2400" b="0" dirty="0" err="1" smtClean="0">
                <a:latin typeface="+mn-ea"/>
                <a:ea typeface="+mn-ea"/>
              </a:rPr>
              <a:t>행위자연결망이론을</a:t>
            </a:r>
            <a:r>
              <a:rPr lang="ko-KR" altLang="en-US" sz="2400" b="0" dirty="0" smtClean="0">
                <a:latin typeface="+mn-ea"/>
                <a:ea typeface="+mn-ea"/>
              </a:rPr>
              <a:t> 적용해 볼 수 있다</a:t>
            </a:r>
            <a:r>
              <a:rPr lang="en-US" altLang="ko-KR" sz="2400" b="0" dirty="0" smtClean="0">
                <a:latin typeface="+mn-ea"/>
                <a:ea typeface="+mn-ea"/>
              </a:rPr>
              <a:t>.  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  <a:buFont typeface="Arial" charset="0"/>
              <a:buChar char="•"/>
            </a:pP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b="0" dirty="0" smtClean="0">
                <a:latin typeface="+mn-ea"/>
                <a:ea typeface="+mn-ea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en-US" altLang="ko-KR" sz="2400" b="0" dirty="0" smtClean="0">
                <a:latin typeface="+mn-ea"/>
                <a:ea typeface="+mn-ea"/>
              </a:rPr>
              <a:t>   </a:t>
            </a:r>
            <a:r>
              <a:rPr lang="ko-KR" altLang="en-US" sz="2400" b="0" dirty="0" smtClean="0">
                <a:latin typeface="+mn-ea"/>
                <a:ea typeface="+mn-ea"/>
              </a:rPr>
              <a:t> </a:t>
            </a:r>
            <a:endParaRPr lang="en-US" altLang="ko-KR" sz="2400" b="0" dirty="0" smtClean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       </a:t>
            </a:r>
            <a:r>
              <a:rPr lang="ko-KR" altLang="en-US" dirty="0" smtClean="0"/>
              <a:t>회계학에서</a:t>
            </a:r>
            <a:r>
              <a:rPr lang="en-US" altLang="ko-KR" dirty="0" smtClean="0"/>
              <a:t> </a:t>
            </a:r>
            <a:r>
              <a:rPr lang="ko-KR" altLang="en-US" dirty="0" smtClean="0"/>
              <a:t>사회학방법론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실증적 방법론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비판적 방법론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해석적 방법론</a:t>
            </a:r>
            <a:endParaRPr lang="en-US" altLang="ko-KR" dirty="0" smtClean="0"/>
          </a:p>
          <a:p>
            <a:r>
              <a:rPr lang="ko-KR" altLang="en-US" dirty="0" smtClean="0"/>
              <a:t>주류방법론</a:t>
            </a:r>
            <a:r>
              <a:rPr lang="en-US" altLang="ko-KR" dirty="0" smtClean="0"/>
              <a:t>: </a:t>
            </a:r>
            <a:r>
              <a:rPr lang="ko-KR" altLang="en-US" dirty="0" smtClean="0"/>
              <a:t>실증적 방법론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자연과학적 방법론</a:t>
            </a:r>
            <a:endParaRPr lang="en-US" altLang="ko-KR" dirty="0" smtClean="0"/>
          </a:p>
          <a:p>
            <a:r>
              <a:rPr lang="en-US" altLang="ko-KR" dirty="0" smtClean="0"/>
              <a:t>            </a:t>
            </a:r>
            <a:r>
              <a:rPr lang="ko-KR" altLang="en-US" dirty="0" smtClean="0"/>
              <a:t>귀납주의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계량경제학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신고전파경제학</a:t>
            </a:r>
            <a:endParaRPr lang="en-US" altLang="ko-KR" dirty="0" smtClean="0"/>
          </a:p>
          <a:p>
            <a:r>
              <a:rPr lang="ko-KR" altLang="en-US" dirty="0" smtClean="0"/>
              <a:t>회계현상</a:t>
            </a:r>
            <a:r>
              <a:rPr lang="en-US" altLang="ko-KR" dirty="0" smtClean="0"/>
              <a:t>;  </a:t>
            </a:r>
            <a:r>
              <a:rPr lang="ko-KR" altLang="en-US" dirty="0" smtClean="0"/>
              <a:t>사회현상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비실증적 방법론</a:t>
            </a: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ko-KR" altLang="en-US" dirty="0" smtClean="0">
                <a:sym typeface="Wingdings" pitchFamily="2" charset="2"/>
              </a:rPr>
              <a:t>이원론</a:t>
            </a:r>
            <a:r>
              <a:rPr lang="en-US" altLang="ko-KR" dirty="0" smtClean="0">
                <a:sym typeface="Wingdings" pitchFamily="2" charset="2"/>
              </a:rPr>
              <a:t>)</a:t>
            </a:r>
          </a:p>
          <a:p>
            <a:r>
              <a:rPr lang="en-US" altLang="ko-KR" dirty="0" smtClean="0">
                <a:sym typeface="Wingdings" pitchFamily="2" charset="2"/>
              </a:rPr>
              <a:t>          </a:t>
            </a:r>
            <a:r>
              <a:rPr lang="ko-KR" altLang="en-US" dirty="0" smtClean="0">
                <a:sym typeface="Wingdings" pitchFamily="2" charset="2"/>
              </a:rPr>
              <a:t>사회학</a:t>
            </a:r>
            <a:r>
              <a:rPr lang="en-US" altLang="ko-KR" dirty="0" smtClean="0">
                <a:sym typeface="Wingdings" pitchFamily="2" charset="2"/>
              </a:rPr>
              <a:t>: </a:t>
            </a:r>
            <a:r>
              <a:rPr lang="ko-KR" altLang="en-US" dirty="0" smtClean="0">
                <a:sym typeface="Wingdings" pitchFamily="2" charset="2"/>
              </a:rPr>
              <a:t>사회현상일반을 다루는 학문</a:t>
            </a:r>
            <a:endParaRPr lang="en-US" altLang="ko-KR" dirty="0" smtClean="0">
              <a:sym typeface="Wingdings" pitchFamily="2" charset="2"/>
            </a:endParaRPr>
          </a:p>
          <a:p>
            <a:r>
              <a:rPr lang="en-US" altLang="ko-KR" dirty="0" smtClean="0">
                <a:sym typeface="Wingdings" pitchFamily="2" charset="2"/>
              </a:rPr>
              <a:t>           </a:t>
            </a:r>
            <a:r>
              <a:rPr lang="ko-KR" altLang="en-US" dirty="0" smtClean="0">
                <a:sym typeface="Wingdings" pitchFamily="2" charset="2"/>
              </a:rPr>
              <a:t>사회학의 다양한 이론과 방법론 도입</a:t>
            </a:r>
            <a:endParaRPr lang="en-US" altLang="ko-KR" dirty="0" smtClean="0">
              <a:sym typeface="Wingdings" pitchFamily="2" charset="2"/>
            </a:endParaRPr>
          </a:p>
          <a:p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ko-KR" altLang="en-US" dirty="0" smtClean="0">
                <a:sym typeface="Wingdings" pitchFamily="2" charset="2"/>
              </a:rPr>
              <a:t>실증적 방법론</a:t>
            </a:r>
            <a:r>
              <a:rPr lang="en-US" altLang="ko-KR" dirty="0" smtClean="0">
                <a:sym typeface="Wingdings" pitchFamily="2" charset="2"/>
              </a:rPr>
              <a:t>,  </a:t>
            </a:r>
            <a:r>
              <a:rPr lang="ko-KR" altLang="en-US" dirty="0" smtClean="0">
                <a:sym typeface="Wingdings" pitchFamily="2" charset="2"/>
              </a:rPr>
              <a:t>비실증적 방법론</a:t>
            </a:r>
            <a:endParaRPr lang="en-US" altLang="ko-KR" dirty="0" smtClean="0">
              <a:sym typeface="Wingdings" pitchFamily="2" charset="2"/>
            </a:endParaRPr>
          </a:p>
          <a:p>
            <a:r>
              <a:rPr lang="en-US" altLang="ko-KR" dirty="0" smtClean="0">
                <a:sym typeface="Wingdings" pitchFamily="2" charset="2"/>
              </a:rPr>
              <a:t>                             (</a:t>
            </a:r>
            <a:r>
              <a:rPr lang="ko-KR" altLang="en-US" dirty="0" smtClean="0">
                <a:sym typeface="Wingdings" pitchFamily="2" charset="2"/>
              </a:rPr>
              <a:t>해석적 방법론</a:t>
            </a:r>
            <a:r>
              <a:rPr lang="en-US" altLang="ko-KR" dirty="0" smtClean="0">
                <a:sym typeface="Wingdings" pitchFamily="2" charset="2"/>
              </a:rPr>
              <a:t>, </a:t>
            </a:r>
            <a:r>
              <a:rPr lang="ko-KR" altLang="en-US" dirty="0" smtClean="0">
                <a:sym typeface="Wingdings" pitchFamily="2" charset="2"/>
              </a:rPr>
              <a:t>비판적 방법론</a:t>
            </a:r>
            <a:r>
              <a:rPr lang="en-US" altLang="ko-KR" dirty="0" smtClean="0">
                <a:sym typeface="Wingdings" pitchFamily="2" charset="2"/>
              </a:rPr>
              <a:t>)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792088"/>
          </a:xfrm>
        </p:spPr>
        <p:txBody>
          <a:bodyPr/>
          <a:lstStyle/>
          <a:p>
            <a:r>
              <a:rPr lang="ko-KR" altLang="en-US" dirty="0" smtClean="0"/>
              <a:t>                 사회학의 도입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11560" y="1052736"/>
            <a:ext cx="8229600" cy="5661248"/>
          </a:xfrm>
        </p:spPr>
        <p:txBody>
          <a:bodyPr/>
          <a:lstStyle/>
          <a:p>
            <a:r>
              <a:rPr lang="ko-KR" altLang="en-US" sz="2700" dirty="0" smtClean="0"/>
              <a:t>거시적 관점</a:t>
            </a:r>
            <a:r>
              <a:rPr lang="en-US" altLang="ko-KR" sz="2700" dirty="0" smtClean="0"/>
              <a:t>: Karl Marx(1885), </a:t>
            </a:r>
          </a:p>
          <a:p>
            <a:r>
              <a:rPr lang="en-US" altLang="ko-KR" sz="2700" dirty="0" smtClean="0"/>
              <a:t>Werner </a:t>
            </a:r>
            <a:r>
              <a:rPr lang="en-US" altLang="ko-KR" sz="2700" dirty="0" err="1" smtClean="0"/>
              <a:t>Sombart</a:t>
            </a:r>
            <a:r>
              <a:rPr lang="en-US" altLang="ko-KR" sz="2700" dirty="0" smtClean="0"/>
              <a:t>(1902),  Max Weber(1956) </a:t>
            </a:r>
          </a:p>
          <a:p>
            <a:r>
              <a:rPr lang="ko-KR" altLang="en-US" sz="2700" dirty="0" smtClean="0"/>
              <a:t>미시적 관점</a:t>
            </a:r>
            <a:r>
              <a:rPr lang="en-US" altLang="ko-KR" sz="2700" dirty="0" smtClean="0"/>
              <a:t>: 1950</a:t>
            </a:r>
            <a:r>
              <a:rPr lang="ko-KR" altLang="en-US" sz="2700" dirty="0" smtClean="0"/>
              <a:t>년대 이후</a:t>
            </a:r>
            <a:r>
              <a:rPr lang="en-US" altLang="ko-KR" sz="2700" dirty="0" smtClean="0"/>
              <a:t>: </a:t>
            </a:r>
            <a:r>
              <a:rPr lang="ko-KR" altLang="en-US" sz="2700" dirty="0" smtClean="0"/>
              <a:t>기업내부의  회계담당자의 행동</a:t>
            </a:r>
            <a:r>
              <a:rPr lang="en-US" altLang="ko-KR" sz="2700" dirty="0" smtClean="0"/>
              <a:t>(</a:t>
            </a:r>
            <a:r>
              <a:rPr lang="ko-KR" altLang="en-US" sz="2700" dirty="0" smtClean="0"/>
              <a:t>예산편성</a:t>
            </a:r>
            <a:r>
              <a:rPr lang="en-US" altLang="ko-KR" sz="2700" dirty="0" smtClean="0"/>
              <a:t>)</a:t>
            </a:r>
            <a:r>
              <a:rPr lang="ko-KR" altLang="en-US" sz="2700" dirty="0" smtClean="0"/>
              <a:t>관찰  </a:t>
            </a:r>
            <a:r>
              <a:rPr lang="en-US" altLang="ko-KR" sz="2700" dirty="0" smtClean="0">
                <a:sym typeface="Wingdings" pitchFamily="2" charset="2"/>
              </a:rPr>
              <a:t> </a:t>
            </a:r>
            <a:r>
              <a:rPr lang="ko-KR" altLang="en-US" sz="2700" dirty="0" smtClean="0">
                <a:sym typeface="Wingdings" pitchFamily="2" charset="2"/>
              </a:rPr>
              <a:t>행동과학회계</a:t>
            </a:r>
            <a:endParaRPr lang="en-US" altLang="ko-KR" sz="2700" dirty="0" smtClean="0">
              <a:sym typeface="Wingdings" pitchFamily="2" charset="2"/>
            </a:endParaRPr>
          </a:p>
          <a:p>
            <a:r>
              <a:rPr lang="en-US" altLang="ko-KR" sz="2700" dirty="0" smtClean="0"/>
              <a:t> 1970</a:t>
            </a:r>
            <a:r>
              <a:rPr lang="ko-KR" altLang="en-US" sz="2700" dirty="0" smtClean="0"/>
              <a:t>년대 이후</a:t>
            </a:r>
            <a:r>
              <a:rPr lang="en-US" altLang="ko-KR" sz="2700" dirty="0" smtClean="0"/>
              <a:t>:  </a:t>
            </a:r>
            <a:r>
              <a:rPr lang="ko-KR" altLang="en-US" sz="2700" dirty="0" smtClean="0"/>
              <a:t>비실증적 방법론을 집중 게재하는 회계학술지 창간</a:t>
            </a:r>
            <a:endParaRPr lang="en-US" altLang="ko-KR" sz="2700" dirty="0" smtClean="0"/>
          </a:p>
          <a:p>
            <a:r>
              <a:rPr lang="en-US" altLang="ko-KR" sz="2700" i="1" dirty="0" smtClean="0"/>
              <a:t>Accounting, Organizations  and Society</a:t>
            </a:r>
            <a:r>
              <a:rPr lang="en-US" altLang="ko-KR" sz="2700" dirty="0" smtClean="0"/>
              <a:t>(1976)</a:t>
            </a:r>
          </a:p>
          <a:p>
            <a:r>
              <a:rPr lang="en-US" altLang="ko-KR" sz="2700" i="1" dirty="0" smtClean="0"/>
              <a:t>Accounting,  Auditing and  Accountability Journal</a:t>
            </a:r>
            <a:r>
              <a:rPr lang="en-US" altLang="ko-KR" sz="2700" dirty="0" smtClean="0"/>
              <a:t>(1988)</a:t>
            </a:r>
          </a:p>
          <a:p>
            <a:r>
              <a:rPr lang="en-US" altLang="ko-KR" sz="2700" i="1" dirty="0" smtClean="0"/>
              <a:t>Management Accounting Research</a:t>
            </a:r>
            <a:r>
              <a:rPr lang="en-US" altLang="ko-KR" sz="2700" dirty="0" smtClean="0"/>
              <a:t>(1989)</a:t>
            </a:r>
          </a:p>
          <a:p>
            <a:r>
              <a:rPr lang="en-US" altLang="ko-KR" sz="2700" i="1" dirty="0" smtClean="0"/>
              <a:t>Critical Perspectives on Accounting</a:t>
            </a:r>
            <a:r>
              <a:rPr lang="en-US" altLang="ko-KR" sz="2700" dirty="0" smtClean="0"/>
              <a:t>(1990)</a:t>
            </a:r>
          </a:p>
          <a:p>
            <a:r>
              <a:rPr lang="en-US" altLang="ko-KR" sz="2700" i="1" dirty="0" smtClean="0"/>
              <a:t>Qualitative Research in Accounting and Management</a:t>
            </a:r>
            <a:r>
              <a:rPr lang="en-US" altLang="ko-KR" sz="2700" dirty="0" smtClean="0"/>
              <a:t>(2003)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-2000296" y="642918"/>
            <a:ext cx="9215502" cy="857256"/>
          </a:xfrm>
          <a:prstGeom prst="rect">
            <a:avLst/>
          </a:prstGeom>
          <a:gradFill rotWithShape="1">
            <a:gsLst>
              <a:gs pos="0">
                <a:schemeClr val="tx1">
                  <a:alpha val="41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kumimoji="0" lang="ko-KR" altLang="en-US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428604"/>
            <a:ext cx="871540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4000" dirty="0" smtClean="0">
                <a:latin typeface="+mn-ea"/>
                <a:ea typeface="+mn-ea"/>
              </a:rPr>
              <a:t> </a:t>
            </a:r>
            <a:endParaRPr lang="en-US" altLang="ko-KR" sz="400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ko-KR" sz="4000" b="0" dirty="0" smtClean="0">
              <a:solidFill>
                <a:schemeClr val="accent1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2400" b="0" dirty="0" smtClean="0">
                <a:latin typeface="+mn-ea"/>
                <a:ea typeface="+mn-ea"/>
              </a:rPr>
              <a:t>  </a:t>
            </a: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b="0" dirty="0" smtClean="0">
                <a:latin typeface="+mn-ea"/>
                <a:ea typeface="+mn-ea"/>
              </a:rPr>
              <a:t>  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2400" b="0" dirty="0" smtClean="0">
                <a:latin typeface="+mn-ea"/>
                <a:ea typeface="+mn-ea"/>
              </a:rPr>
              <a:t> </a:t>
            </a: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b="0" dirty="0" smtClean="0">
                <a:latin typeface="+mn-ea"/>
                <a:ea typeface="+mn-ea"/>
              </a:rPr>
              <a:t>   </a:t>
            </a:r>
            <a:r>
              <a:rPr lang="ko-KR" altLang="en-US" sz="2400" b="0" dirty="0" smtClean="0">
                <a:latin typeface="+mn-ea"/>
                <a:ea typeface="+mn-ea"/>
              </a:rPr>
              <a:t> </a:t>
            </a:r>
            <a:endParaRPr lang="en-US" altLang="ko-KR" sz="2400" b="0" dirty="0" smtClean="0">
              <a:latin typeface="+mn-ea"/>
              <a:ea typeface="+mn-ea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-1980728" y="620688"/>
            <a:ext cx="9215502" cy="857256"/>
          </a:xfrm>
          <a:prstGeom prst="rect">
            <a:avLst/>
          </a:prstGeom>
          <a:gradFill rotWithShape="1">
            <a:gsLst>
              <a:gs pos="0">
                <a:schemeClr val="tx1">
                  <a:alpha val="41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kumimoji="0" lang="ko-KR" altLang="en-US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836712"/>
            <a:ext cx="9215502" cy="857256"/>
          </a:xfrm>
          <a:prstGeom prst="rect">
            <a:avLst/>
          </a:prstGeom>
          <a:gradFill rotWithShape="1">
            <a:gsLst>
              <a:gs pos="0">
                <a:schemeClr val="tx1">
                  <a:alpha val="41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kumimoji="0" lang="en-US" altLang="ko-KR" dirty="0" smtClean="0">
              <a:latin typeface="휴먼엑스포" pitchFamily="18" charset="-127"/>
              <a:ea typeface="휴먼엑스포" pitchFamily="18" charset="-127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 smtClean="0">
                <a:latin typeface="휴먼엑스포" pitchFamily="18" charset="-127"/>
                <a:ea typeface="휴먼엑스포" pitchFamily="18" charset="-127"/>
              </a:rPr>
              <a:t>               </a:t>
            </a:r>
            <a:r>
              <a:rPr kumimoji="0" lang="en-US" altLang="ko-KR" sz="2400" b="0" dirty="0" smtClean="0">
                <a:latin typeface="휴먼엑스포" pitchFamily="18" charset="-127"/>
                <a:ea typeface="휴먼엑스포" pitchFamily="18" charset="-127"/>
              </a:rPr>
              <a:t>Burrell and Morgan(1979)</a:t>
            </a:r>
            <a:r>
              <a:rPr kumimoji="0" lang="ko-KR" altLang="en-US" sz="2400" b="0" dirty="0" smtClean="0">
                <a:latin typeface="휴먼엑스포" pitchFamily="18" charset="-127"/>
                <a:ea typeface="휴먼엑스포" pitchFamily="18" charset="-127"/>
              </a:rPr>
              <a:t>의</a:t>
            </a:r>
            <a:r>
              <a:rPr kumimoji="0" lang="en-US" altLang="ko-KR" sz="2400" b="0" dirty="0" smtClean="0">
                <a:latin typeface="휴먼엑스포" pitchFamily="18" charset="-127"/>
                <a:ea typeface="휴먼엑스포" pitchFamily="18" charset="-127"/>
              </a:rPr>
              <a:t> </a:t>
            </a:r>
            <a:r>
              <a:rPr kumimoji="0" lang="ko-KR" altLang="en-US" sz="2400" b="0" dirty="0" smtClean="0">
                <a:latin typeface="휴먼엑스포" pitchFamily="18" charset="-127"/>
                <a:ea typeface="휴먼엑스포" pitchFamily="18" charset="-127"/>
              </a:rPr>
              <a:t>이론도입</a:t>
            </a:r>
            <a:endParaRPr kumimoji="0" lang="en-US" altLang="ko-KR" sz="2400" b="0" dirty="0" smtClean="0">
              <a:latin typeface="휴먼엑스포" pitchFamily="18" charset="-127"/>
              <a:ea typeface="휴먼엑스포" pitchFamily="18" charset="-127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kumimoji="0" lang="en-US" altLang="ko-KR" dirty="0" smtClean="0">
              <a:latin typeface="휴먼엑스포" pitchFamily="18" charset="-127"/>
              <a:ea typeface="휴먼엑스포" pitchFamily="18" charset="-127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kumimoji="0" lang="en-US" altLang="ko-KR" dirty="0" smtClean="0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125" marR="0" lvl="0" indent="-255588" algn="l" defTabSz="914400" rtl="0" eaLnBrk="0" fontAlgn="base" latinLnBrk="1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Georgia" pitchFamily="18" charset="0"/>
              <a:buChar char="•"/>
              <a:tabLst/>
              <a:defRPr/>
            </a:pP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822325" lvl="1" indent="-255588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</a:pPr>
            <a:endParaRPr kumimoji="0" lang="en-US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marR="0" lvl="0" indent="-255588" algn="l" defTabSz="914400" rtl="0" eaLnBrk="0" fontAlgn="base" latinLnBrk="1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Georgia" pitchFamily="18" charset="0"/>
              <a:buChar char="•"/>
              <a:tabLst/>
              <a:defRPr/>
            </a:pPr>
            <a:endParaRPr kumimoji="0" lang="en-US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marR="0" lvl="0" indent="-255588" algn="l" defTabSz="914400" rtl="0" eaLnBrk="0" fontAlgn="base" latinLnBrk="1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Georgia" pitchFamily="18" charset="0"/>
              <a:buChar char="•"/>
              <a:tabLst/>
              <a:defRPr/>
            </a:pPr>
            <a:endParaRPr kumimoji="0" lang="en-US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55588" algn="just" defTabSz="914400" rtl="0" eaLnBrk="0" fontAlgn="base" latinLnBrk="1" hangingPunct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A04DA3"/>
              </a:buClr>
              <a:buSzTx/>
              <a:buFont typeface="Georgia" pitchFamily="18" charset="0"/>
              <a:buChar char="•"/>
              <a:tabLst/>
              <a:defRPr/>
            </a:pPr>
            <a:endParaRPr kumimoji="0" lang="ko-KR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바탕"/>
              <a:ea typeface="+mn-ea"/>
              <a:cs typeface="+mn-cs"/>
            </a:endParaRPr>
          </a:p>
          <a:p>
            <a:pPr marL="365125" marR="0" lvl="0" indent="-255588" algn="l" defTabSz="914400" rtl="0" eaLnBrk="0" fontAlgn="base" latinLnBrk="1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Georgia" pitchFamily="18" charset="0"/>
              <a:buChar char="•"/>
              <a:tabLst/>
              <a:defRPr/>
            </a:pPr>
            <a:endParaRPr kumimoji="0" lang="ko-KR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marR="0" lvl="0" indent="-255588" algn="l" defTabSz="914400" rtl="0" eaLnBrk="0" fontAlgn="base" latinLnBrk="1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Georgia" pitchFamily="18" charset="0"/>
              <a:buChar char="•"/>
              <a:tabLst/>
              <a:defRPr/>
            </a:pPr>
            <a:endParaRPr kumimoji="0" lang="ko-KR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marR="0" lvl="0" indent="-255588" algn="l" defTabSz="914400" rtl="0" eaLnBrk="0" fontAlgn="base" latinLnBrk="1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Georgia" pitchFamily="18" charset="0"/>
              <a:buChar char="•"/>
              <a:tabLst/>
              <a:defRPr/>
            </a:pPr>
            <a:endParaRPr kumimoji="0" lang="en-US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marR="0" lvl="0" indent="-255588" algn="l" defTabSz="914400" rtl="0" eaLnBrk="0" fontAlgn="base" latinLnBrk="1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Georgia" pitchFamily="18" charset="0"/>
              <a:buChar char="•"/>
              <a:tabLst/>
              <a:defRPr/>
            </a:pP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>
          <a:xfrm>
            <a:off x="762000" y="19050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125" marR="0" lvl="0" indent="-255588" algn="l" defTabSz="914400" rtl="0" eaLnBrk="0" fontAlgn="base" latinLnBrk="1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Georgia" pitchFamily="18" charset="0"/>
              <a:buChar char="•"/>
              <a:tabLst/>
              <a:defRPr/>
            </a:pP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914400" y="20574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125" marR="0" lvl="0" indent="-255588" algn="l" defTabSz="914400" rtl="0" eaLnBrk="0" fontAlgn="base" latinLnBrk="1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Georgia" pitchFamily="18" charset="0"/>
              <a:buChar char="•"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실증적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방법론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해석적 방법론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</a:p>
          <a:p>
            <a:pPr marL="365125" marR="0" lvl="0" indent="-255588" algn="l" defTabSz="914400" rtl="0" eaLnBrk="0" fontAlgn="base" latinLnBrk="1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Georgia" pitchFamily="18" charset="0"/>
              <a:buChar char="•"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비판적 방법론</a:t>
            </a:r>
            <a:endParaRPr kumimoji="0" lang="en-US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marR="0" lvl="0" indent="-255588" algn="l" defTabSz="914400" rtl="0" eaLnBrk="0" fontAlgn="base" latinLnBrk="1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Georgia" pitchFamily="18" charset="0"/>
              <a:buChar char="•"/>
              <a:tabLst/>
              <a:defRPr/>
            </a:pPr>
            <a:endParaRPr kumimoji="0" lang="en-US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55588" algn="just" defTabSz="914400" rtl="0" eaLnBrk="0" fontAlgn="base" latinLnBrk="1" hangingPunct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A04DA3"/>
              </a:buClr>
              <a:buSzTx/>
              <a:buFont typeface="Georgia" pitchFamily="18" charset="0"/>
              <a:buChar char="•"/>
              <a:tabLst/>
              <a:defRPr/>
            </a:pPr>
            <a:endParaRPr kumimoji="0" lang="ko-KR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바탕"/>
              <a:ea typeface="+mn-ea"/>
              <a:cs typeface="+mn-cs"/>
            </a:endParaRPr>
          </a:p>
          <a:p>
            <a:pPr marL="365125" marR="0" lvl="0" indent="-255588" algn="l" defTabSz="914400" rtl="0" eaLnBrk="0" fontAlgn="base" latinLnBrk="1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Georgia" pitchFamily="18" charset="0"/>
              <a:buChar char="•"/>
              <a:tabLst/>
              <a:defRPr/>
            </a:pPr>
            <a:endParaRPr kumimoji="0" lang="ko-KR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marR="0" lvl="0" indent="-255588" algn="l" defTabSz="914400" rtl="0" eaLnBrk="0" fontAlgn="base" latinLnBrk="1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Georgia" pitchFamily="18" charset="0"/>
              <a:buChar char="•"/>
              <a:tabLst/>
              <a:defRPr/>
            </a:pPr>
            <a:endParaRPr kumimoji="0" lang="ko-KR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marR="0" lvl="0" indent="-255588" algn="l" defTabSz="914400" rtl="0" eaLnBrk="0" fontAlgn="base" latinLnBrk="1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Georgia" pitchFamily="18" charset="0"/>
              <a:buChar char="•"/>
              <a:tabLst/>
              <a:defRPr/>
            </a:pPr>
            <a:endParaRPr kumimoji="0" lang="en-US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marR="0" lvl="0" indent="-255588" algn="l" defTabSz="914400" rtl="0" eaLnBrk="0" fontAlgn="base" latinLnBrk="1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Georgia" pitchFamily="18" charset="0"/>
              <a:buChar char="•"/>
              <a:tabLst/>
              <a:defRPr/>
            </a:pP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그림 9" descr="그림1.JPG"/>
          <p:cNvPicPr>
            <a:picLocks noChangeAspect="1"/>
          </p:cNvPicPr>
          <p:nvPr/>
        </p:nvPicPr>
        <p:blipFill>
          <a:blip r:embed="rId2" cstate="print"/>
          <a:srcRect b="30751"/>
          <a:stretch>
            <a:fillRect/>
          </a:stretch>
        </p:blipFill>
        <p:spPr>
          <a:xfrm>
            <a:off x="1259632" y="3200400"/>
            <a:ext cx="5904656" cy="2820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-2000296" y="642918"/>
            <a:ext cx="9215502" cy="857256"/>
          </a:xfrm>
          <a:prstGeom prst="rect">
            <a:avLst/>
          </a:prstGeom>
          <a:gradFill rotWithShape="1">
            <a:gsLst>
              <a:gs pos="0">
                <a:schemeClr val="tx1">
                  <a:alpha val="41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kumimoji="0" lang="ko-KR" altLang="en-US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428604"/>
            <a:ext cx="871540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4000" dirty="0" smtClean="0">
                <a:latin typeface="+mn-ea"/>
                <a:ea typeface="+mn-ea"/>
              </a:rPr>
              <a:t> </a:t>
            </a:r>
            <a:endParaRPr lang="en-US" altLang="ko-KR" sz="400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ko-KR" sz="4000" b="0" dirty="0" smtClean="0">
              <a:solidFill>
                <a:schemeClr val="accent1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2400" b="0" dirty="0" smtClean="0">
                <a:latin typeface="+mn-ea"/>
                <a:ea typeface="+mn-ea"/>
              </a:rPr>
              <a:t>  </a:t>
            </a: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b="0" dirty="0" smtClean="0">
                <a:latin typeface="+mn-ea"/>
                <a:ea typeface="+mn-ea"/>
              </a:rPr>
              <a:t>    </a:t>
            </a:r>
          </a:p>
          <a:p>
            <a:pPr>
              <a:lnSpc>
                <a:spcPct val="150000"/>
              </a:lnSpc>
            </a:pP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2400" b="0" dirty="0" smtClean="0">
                <a:latin typeface="+mn-ea"/>
                <a:ea typeface="+mn-ea"/>
              </a:rPr>
              <a:t> </a:t>
            </a:r>
            <a:endParaRPr lang="en-US" altLang="ko-KR" sz="2400" b="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b="0" dirty="0" smtClean="0">
                <a:latin typeface="+mn-ea"/>
                <a:ea typeface="+mn-ea"/>
              </a:rPr>
              <a:t>   </a:t>
            </a:r>
            <a:r>
              <a:rPr lang="ko-KR" altLang="en-US" sz="2400" b="0" dirty="0" smtClean="0">
                <a:latin typeface="+mn-ea"/>
                <a:ea typeface="+mn-ea"/>
              </a:rPr>
              <a:t> </a:t>
            </a:r>
            <a:endParaRPr lang="en-US" altLang="ko-KR" sz="2400" b="0" dirty="0" smtClean="0">
              <a:latin typeface="+mn-ea"/>
              <a:ea typeface="+mn-ea"/>
            </a:endParaRPr>
          </a:p>
        </p:txBody>
      </p:sp>
      <p:pic>
        <p:nvPicPr>
          <p:cNvPr id="4" name="내용 개체 틀 8" descr="그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908720"/>
            <a:ext cx="7128792" cy="53285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-1785982" y="857232"/>
            <a:ext cx="9215502" cy="1571636"/>
          </a:xfrm>
          <a:prstGeom prst="rect">
            <a:avLst/>
          </a:prstGeom>
          <a:gradFill rotWithShape="1">
            <a:gsLst>
              <a:gs pos="0">
                <a:schemeClr val="tx1">
                  <a:alpha val="41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kumimoji="0" lang="ko-KR" altLang="en-US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7172" name="제목 4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686800" cy="1071554"/>
          </a:xfrm>
        </p:spPr>
        <p:txBody>
          <a:bodyPr/>
          <a:lstStyle/>
          <a:p>
            <a:pPr>
              <a:defRPr/>
            </a:pPr>
            <a:r>
              <a:rPr lang="ko-KR" altLang="en-US" b="1" dirty="0" smtClean="0">
                <a:solidFill>
                  <a:schemeClr val="tx1"/>
                </a:solidFill>
                <a:latin typeface="+mj-ea"/>
              </a:rPr>
              <a:t>행위자 </a:t>
            </a:r>
            <a:r>
              <a:rPr lang="ko-KR" altLang="en-US" b="1" dirty="0" err="1" smtClean="0">
                <a:solidFill>
                  <a:schemeClr val="tx1"/>
                </a:solidFill>
                <a:latin typeface="+mj-ea"/>
              </a:rPr>
              <a:t>연결망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</a:rPr>
              <a:t> 이론</a:t>
            </a:r>
            <a:r>
              <a:rPr lang="en-US" altLang="ko-KR" b="1" dirty="0" smtClean="0">
                <a:solidFill>
                  <a:schemeClr val="tx1"/>
                </a:solidFill>
                <a:latin typeface="+mj-ea"/>
              </a:rPr>
              <a:t/>
            </a:r>
            <a:br>
              <a:rPr lang="en-US" altLang="ko-KR" b="1" dirty="0" smtClean="0">
                <a:solidFill>
                  <a:schemeClr val="tx1"/>
                </a:solidFill>
                <a:latin typeface="+mj-ea"/>
              </a:rPr>
            </a:br>
            <a:r>
              <a:rPr lang="en-US" altLang="ko-KR" b="1" dirty="0" smtClean="0">
                <a:solidFill>
                  <a:schemeClr val="tx1"/>
                </a:solidFill>
                <a:latin typeface="+mj-ea"/>
              </a:rPr>
              <a:t>(actor-network theory /ANT) 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</a:rPr>
              <a:t>란 </a:t>
            </a:r>
            <a:r>
              <a:rPr lang="en-US" altLang="ko-KR" b="1" dirty="0" smtClean="0">
                <a:solidFill>
                  <a:schemeClr val="tx1"/>
                </a:solidFill>
                <a:latin typeface="+mj-ea"/>
              </a:rPr>
              <a:t>?</a:t>
            </a:r>
            <a:endParaRPr lang="ko-KR" altLang="en-US" b="1" dirty="0" smtClean="0">
              <a:solidFill>
                <a:schemeClr val="tx1"/>
              </a:solidFill>
              <a:latin typeface="+mj-ea"/>
            </a:endParaRPr>
          </a:p>
        </p:txBody>
      </p:sp>
      <p:sp>
        <p:nvSpPr>
          <p:cNvPr id="7173" name="내용 개체 틀 5"/>
          <p:cNvSpPr>
            <a:spLocks noGrp="1"/>
          </p:cNvSpPr>
          <p:nvPr>
            <p:ph sz="half" idx="1"/>
          </p:nvPr>
        </p:nvSpPr>
        <p:spPr>
          <a:xfrm>
            <a:off x="428625" y="2500313"/>
            <a:ext cx="7900988" cy="785812"/>
          </a:xfrm>
        </p:spPr>
        <p:txBody>
          <a:bodyPr/>
          <a:lstStyle/>
          <a:p>
            <a:pPr>
              <a:buFont typeface="Wingdings" pitchFamily="2" charset="2"/>
              <a:buChar char="ü"/>
              <a:defRPr/>
            </a:pPr>
            <a:r>
              <a:rPr lang="ko-KR" altLang="en-US" dirty="0" smtClean="0">
                <a:latin typeface="+mn-ea"/>
              </a:rPr>
              <a:t>프랑스의 </a:t>
            </a:r>
            <a:r>
              <a:rPr lang="en-US" altLang="ko-KR" dirty="0" smtClean="0">
                <a:latin typeface="+mn-ea"/>
              </a:rPr>
              <a:t>Bruno </a:t>
            </a:r>
            <a:r>
              <a:rPr lang="en-US" altLang="ko-KR" dirty="0" err="1" smtClean="0">
                <a:latin typeface="+mn-ea"/>
              </a:rPr>
              <a:t>Latour</a:t>
            </a:r>
            <a:r>
              <a:rPr lang="en-US" altLang="ko-KR" dirty="0" smtClean="0">
                <a:latin typeface="+mn-ea"/>
              </a:rPr>
              <a:t>,  Michel </a:t>
            </a:r>
            <a:r>
              <a:rPr lang="en-US" altLang="ko-KR" dirty="0" err="1" smtClean="0">
                <a:latin typeface="+mn-ea"/>
              </a:rPr>
              <a:t>Callon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영국의 </a:t>
            </a:r>
            <a:r>
              <a:rPr lang="en-US" altLang="ko-KR" dirty="0" smtClean="0">
                <a:latin typeface="+mn-ea"/>
              </a:rPr>
              <a:t>John Law</a:t>
            </a:r>
            <a:r>
              <a:rPr lang="ko-KR" altLang="en-US" dirty="0" smtClean="0">
                <a:latin typeface="+mn-ea"/>
              </a:rPr>
              <a:t> 등의</a:t>
            </a:r>
            <a:r>
              <a:rPr lang="en-US" altLang="ko-KR" dirty="0" smtClean="0">
                <a:latin typeface="+mn-ea"/>
              </a:rPr>
              <a:t> </a:t>
            </a:r>
            <a:r>
              <a:rPr lang="ko-KR" altLang="en-US" dirty="0" smtClean="0">
                <a:latin typeface="+mn-ea"/>
              </a:rPr>
              <a:t>학자들에 의해 정립</a:t>
            </a:r>
            <a:endParaRPr lang="en-US" altLang="ko-KR" dirty="0" smtClean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3212976"/>
            <a:ext cx="7929563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3200" dirty="0">
                <a:solidFill>
                  <a:schemeClr val="tx2"/>
                </a:solidFill>
                <a:latin typeface="+mn-ea"/>
                <a:ea typeface="+mn-ea"/>
              </a:rPr>
              <a:t>연구 배경</a:t>
            </a:r>
            <a:endParaRPr lang="en-US" altLang="ko-KR" sz="3200" dirty="0">
              <a:solidFill>
                <a:schemeClr val="tx2"/>
              </a:solidFill>
              <a:latin typeface="+mn-ea"/>
              <a:ea typeface="+mn-ea"/>
            </a:endParaRPr>
          </a:p>
          <a:p>
            <a:pPr>
              <a:defRPr/>
            </a:pPr>
            <a:endParaRPr lang="en-US" altLang="ko-KR" sz="2000" b="0" dirty="0">
              <a:latin typeface="+mn-ea"/>
              <a:ea typeface="+mn-ea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ko-KR" altLang="en-US" sz="2000" b="0" dirty="0">
                <a:latin typeface="+mn-ea"/>
                <a:ea typeface="+mn-ea"/>
              </a:rPr>
              <a:t> 실험실연구를 통해서 과학에 대한 </a:t>
            </a:r>
            <a:r>
              <a:rPr lang="en-US" altLang="ko-KR" sz="2000" b="0" dirty="0" smtClean="0">
                <a:latin typeface="+mn-ea"/>
                <a:ea typeface="+mn-ea"/>
              </a:rPr>
              <a:t>(</a:t>
            </a:r>
            <a:r>
              <a:rPr lang="ko-KR" altLang="en-US" sz="2000" b="0" dirty="0" smtClean="0">
                <a:latin typeface="+mn-ea"/>
                <a:ea typeface="+mn-ea"/>
              </a:rPr>
              <a:t>인간들 사이의</a:t>
            </a:r>
            <a:r>
              <a:rPr lang="en-US" altLang="ko-KR" sz="2000" b="0" dirty="0" smtClean="0">
                <a:latin typeface="+mn-ea"/>
                <a:ea typeface="+mn-ea"/>
              </a:rPr>
              <a:t>)</a:t>
            </a:r>
            <a:r>
              <a:rPr lang="ko-KR" altLang="en-US" sz="2000" b="0" dirty="0" smtClean="0">
                <a:latin typeface="+mn-ea"/>
                <a:ea typeface="+mn-ea"/>
              </a:rPr>
              <a:t>순수한 </a:t>
            </a:r>
            <a:r>
              <a:rPr lang="ko-KR" altLang="en-US" sz="2000" b="0" dirty="0">
                <a:latin typeface="+mn-ea"/>
                <a:ea typeface="+mn-ea"/>
              </a:rPr>
              <a:t>‘사회적’ </a:t>
            </a:r>
            <a:r>
              <a:rPr lang="ko-KR" altLang="en-US" sz="2000" b="0" dirty="0" smtClean="0">
                <a:latin typeface="+mn-ea"/>
                <a:ea typeface="+mn-ea"/>
              </a:rPr>
              <a:t>                설명은</a:t>
            </a:r>
            <a:r>
              <a:rPr lang="en-US" altLang="ko-KR" sz="2000" b="0" dirty="0" smtClean="0">
                <a:latin typeface="+mn-ea"/>
                <a:ea typeface="+mn-ea"/>
              </a:rPr>
              <a:t>  </a:t>
            </a:r>
            <a:r>
              <a:rPr lang="ko-KR" altLang="en-US" sz="2000" b="0" dirty="0">
                <a:latin typeface="+mn-ea"/>
                <a:ea typeface="+mn-ea"/>
              </a:rPr>
              <a:t>과학의 현실과는 다르며 따라서 실패할 수밖에 없는 것임을</a:t>
            </a:r>
            <a:endParaRPr lang="en-US" altLang="ko-KR" sz="2000" b="0" dirty="0">
              <a:latin typeface="+mn-ea"/>
              <a:ea typeface="+mn-ea"/>
            </a:endParaRPr>
          </a:p>
          <a:p>
            <a:pPr>
              <a:defRPr/>
            </a:pPr>
            <a:r>
              <a:rPr lang="en-US" altLang="ko-KR" sz="2000" b="0" dirty="0">
                <a:latin typeface="+mn-ea"/>
                <a:ea typeface="+mn-ea"/>
              </a:rPr>
              <a:t>  </a:t>
            </a:r>
            <a:r>
              <a:rPr lang="ko-KR" altLang="en-US" sz="2000" b="0" dirty="0">
                <a:latin typeface="+mn-ea"/>
                <a:ea typeface="+mn-ea"/>
              </a:rPr>
              <a:t>깨달음</a:t>
            </a:r>
            <a:endParaRPr lang="en-US" altLang="ko-KR" sz="2000" b="0" dirty="0">
              <a:latin typeface="+mn-ea"/>
              <a:ea typeface="+mn-ea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altLang="ko-KR" sz="2000" b="0" dirty="0">
              <a:latin typeface="+mn-ea"/>
              <a:ea typeface="+mn-ea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ko-KR" altLang="en-US" sz="2000" b="0" dirty="0">
                <a:latin typeface="+mn-ea"/>
                <a:ea typeface="+mn-ea"/>
              </a:rPr>
              <a:t> 인간만을 행위자로 상정해온 기존의 사회학을 단지 확장하여</a:t>
            </a:r>
            <a:endParaRPr lang="en-US" altLang="ko-KR" sz="2000" b="0" dirty="0">
              <a:latin typeface="+mn-ea"/>
              <a:ea typeface="+mn-ea"/>
            </a:endParaRPr>
          </a:p>
          <a:p>
            <a:pPr>
              <a:defRPr/>
            </a:pPr>
            <a:r>
              <a:rPr lang="en-US" altLang="ko-KR" sz="2000" b="0" dirty="0">
                <a:latin typeface="+mn-ea"/>
                <a:ea typeface="+mn-ea"/>
              </a:rPr>
              <a:t>  </a:t>
            </a:r>
            <a:r>
              <a:rPr lang="ko-KR" altLang="en-US" sz="2000" b="0" dirty="0">
                <a:latin typeface="+mn-ea"/>
                <a:ea typeface="+mn-ea"/>
              </a:rPr>
              <a:t>과학에 적용하려는 시도는 실패로 귀결됨</a:t>
            </a:r>
            <a:endParaRPr lang="en-US" altLang="ko-KR" sz="2000" b="0" dirty="0">
              <a:latin typeface="+mn-ea"/>
              <a:ea typeface="+mn-ea"/>
            </a:endParaRPr>
          </a:p>
          <a:p>
            <a:pPr>
              <a:buFont typeface="Wingdings" pitchFamily="2" charset="2"/>
              <a:buChar char="ü"/>
              <a:defRPr/>
            </a:pPr>
            <a:endParaRPr lang="ko-KR" altLang="en-US" sz="2000" b="0" dirty="0">
              <a:latin typeface="+mn-ea"/>
              <a:ea typeface="+mn-ea"/>
            </a:endParaRPr>
          </a:p>
          <a:p>
            <a:pPr>
              <a:defRPr/>
            </a:pPr>
            <a:endParaRPr lang="ko-KR" altLang="en-US" sz="2000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-2643238" y="1000108"/>
            <a:ext cx="9215472" cy="1143008"/>
          </a:xfrm>
          <a:prstGeom prst="rect">
            <a:avLst/>
          </a:prstGeom>
          <a:gradFill rotWithShape="1">
            <a:gsLst>
              <a:gs pos="0">
                <a:schemeClr val="tx1">
                  <a:alpha val="41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kumimoji="0" lang="ko-KR" altLang="en-US">
              <a:latin typeface="휴먼엑스포" pitchFamily="18" charset="-127"/>
              <a:ea typeface="휴먼엑스포" pitchFamily="18" charset="-127"/>
            </a:endParaRPr>
          </a:p>
        </p:txBody>
      </p:sp>
      <p:pic>
        <p:nvPicPr>
          <p:cNvPr id="7170" name="Picture 8" descr="Latou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0" y="1000125"/>
            <a:ext cx="2173288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b="1" dirty="0" err="1" smtClean="0">
                <a:solidFill>
                  <a:schemeClr val="tx1"/>
                </a:solidFill>
              </a:rPr>
              <a:t>라투어</a:t>
            </a:r>
            <a:r>
              <a:rPr lang="en-US" altLang="ko-KR" b="1" dirty="0" smtClean="0">
                <a:solidFill>
                  <a:schemeClr val="tx1"/>
                </a:solidFill>
              </a:rPr>
              <a:t>(Bruno </a:t>
            </a:r>
            <a:r>
              <a:rPr lang="en-US" altLang="ko-KR" b="1" dirty="0" err="1" smtClean="0">
                <a:solidFill>
                  <a:schemeClr val="tx1"/>
                </a:solidFill>
              </a:rPr>
              <a:t>Latour</a:t>
            </a:r>
            <a:r>
              <a:rPr lang="en-US" altLang="ko-KR" b="1" dirty="0" smtClean="0">
                <a:solidFill>
                  <a:schemeClr val="tx1"/>
                </a:solidFill>
              </a:rPr>
              <a:t>)</a:t>
            </a:r>
            <a:endParaRPr lang="ko-KR" altLang="en-US" b="1" dirty="0" smtClean="0">
              <a:solidFill>
                <a:schemeClr val="tx1"/>
              </a:solidFill>
            </a:endParaRPr>
          </a:p>
        </p:txBody>
      </p:sp>
      <p:sp>
        <p:nvSpPr>
          <p:cNvPr id="7173" name="내용 개체 틀 5"/>
          <p:cNvSpPr>
            <a:spLocks noGrp="1"/>
          </p:cNvSpPr>
          <p:nvPr>
            <p:ph sz="half" idx="1"/>
          </p:nvPr>
        </p:nvSpPr>
        <p:spPr>
          <a:xfrm>
            <a:off x="428625" y="2428875"/>
            <a:ext cx="5614988" cy="4024461"/>
          </a:xfrm>
        </p:spPr>
        <p:txBody>
          <a:bodyPr/>
          <a:lstStyle/>
          <a:p>
            <a:pPr>
              <a:buFont typeface="Wingdings" pitchFamily="2" charset="2"/>
              <a:buChar char="ü"/>
              <a:defRPr/>
            </a:pPr>
            <a:r>
              <a:rPr lang="ko-KR" altLang="en-US" dirty="0" smtClean="0">
                <a:latin typeface="+mn-ea"/>
              </a:rPr>
              <a:t>영어권에서는 ‘</a:t>
            </a:r>
            <a:r>
              <a:rPr lang="ko-KR" altLang="en-US" dirty="0" err="1" smtClean="0">
                <a:latin typeface="+mn-ea"/>
              </a:rPr>
              <a:t>브루노</a:t>
            </a:r>
            <a:r>
              <a:rPr lang="ko-KR" altLang="en-US" dirty="0" smtClean="0">
                <a:latin typeface="+mn-ea"/>
              </a:rPr>
              <a:t> </a:t>
            </a:r>
            <a:r>
              <a:rPr lang="ko-KR" altLang="en-US" dirty="0" err="1" smtClean="0">
                <a:latin typeface="+mn-ea"/>
              </a:rPr>
              <a:t>라투어</a:t>
            </a:r>
            <a:r>
              <a:rPr lang="ko-KR" altLang="en-US" dirty="0" smtClean="0">
                <a:latin typeface="+mn-ea"/>
              </a:rPr>
              <a:t>’</a:t>
            </a:r>
            <a:endParaRPr lang="en-US" altLang="ko-KR" dirty="0" smtClean="0">
              <a:latin typeface="+mn-ea"/>
            </a:endParaRPr>
          </a:p>
          <a:p>
            <a:pPr>
              <a:buFont typeface="Wingdings" pitchFamily="2" charset="2"/>
              <a:buChar char="ü"/>
              <a:defRPr/>
            </a:pPr>
            <a:endParaRPr lang="en-US" altLang="ko-KR" dirty="0" smtClean="0">
              <a:latin typeface="+mn-ea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en-US" altLang="ko-KR" dirty="0" smtClean="0">
                <a:latin typeface="+mn-ea"/>
              </a:rPr>
              <a:t> 1947</a:t>
            </a:r>
            <a:r>
              <a:rPr lang="ko-KR" altLang="en-US" dirty="0" smtClean="0">
                <a:latin typeface="+mn-ea"/>
              </a:rPr>
              <a:t> 프랑스 </a:t>
            </a:r>
            <a:r>
              <a:rPr lang="ko-KR" altLang="en-US" dirty="0" err="1" smtClean="0">
                <a:latin typeface="+mn-ea"/>
              </a:rPr>
              <a:t>부르고뉴</a:t>
            </a:r>
            <a:r>
              <a:rPr lang="ko-KR" altLang="en-US" dirty="0" smtClean="0">
                <a:latin typeface="+mn-ea"/>
              </a:rPr>
              <a:t> 지방 </a:t>
            </a:r>
            <a:r>
              <a:rPr lang="ko-KR" altLang="en-US" dirty="0" err="1" smtClean="0">
                <a:latin typeface="+mn-ea"/>
              </a:rPr>
              <a:t>본느에서</a:t>
            </a:r>
            <a:r>
              <a:rPr lang="ko-KR" altLang="en-US" dirty="0" smtClean="0">
                <a:latin typeface="+mn-ea"/>
              </a:rPr>
              <a:t> 탄생</a:t>
            </a:r>
            <a:endParaRPr lang="en-US" altLang="ko-KR" dirty="0" smtClean="0">
              <a:latin typeface="+mn-ea"/>
            </a:endParaRPr>
          </a:p>
          <a:p>
            <a:pPr>
              <a:buFont typeface="Wingdings" pitchFamily="2" charset="2"/>
              <a:buChar char="ü"/>
              <a:defRPr/>
            </a:pPr>
            <a:endParaRPr lang="en-US" altLang="ko-KR" dirty="0" smtClean="0">
              <a:latin typeface="+mn-ea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ko-KR" altLang="en-US" dirty="0" smtClean="0">
                <a:latin typeface="+mn-ea"/>
              </a:rPr>
              <a:t> 대학에서는 철학 및 성경해석 분야로</a:t>
            </a:r>
            <a:endParaRPr lang="en-US" altLang="ko-KR" dirty="0" smtClean="0">
              <a:latin typeface="+mn-ea"/>
            </a:endParaRPr>
          </a:p>
          <a:p>
            <a:pPr>
              <a:buFont typeface="Georgia" pitchFamily="18" charset="0"/>
              <a:buNone/>
              <a:defRPr/>
            </a:pPr>
            <a:r>
              <a:rPr lang="en-US" altLang="ko-KR" dirty="0" smtClean="0">
                <a:latin typeface="+mn-ea"/>
              </a:rPr>
              <a:t>    </a:t>
            </a:r>
            <a:r>
              <a:rPr lang="ko-KR" altLang="en-US" dirty="0" smtClean="0">
                <a:latin typeface="+mn-ea"/>
              </a:rPr>
              <a:t>학위를 받음</a:t>
            </a:r>
            <a:endParaRPr lang="en-US" altLang="ko-KR" dirty="0" smtClean="0">
              <a:latin typeface="+mn-ea"/>
            </a:endParaRPr>
          </a:p>
          <a:p>
            <a:pPr>
              <a:buFont typeface="Wingdings" pitchFamily="2" charset="2"/>
              <a:buChar char="ü"/>
              <a:defRPr/>
            </a:pPr>
            <a:endParaRPr lang="en-US" altLang="ko-KR" dirty="0" smtClean="0">
              <a:latin typeface="+mn-ea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ko-KR" altLang="en-US" dirty="0" smtClean="0">
                <a:latin typeface="+mn-ea"/>
              </a:rPr>
              <a:t> 아프리카</a:t>
            </a:r>
            <a:r>
              <a:rPr lang="en-US" altLang="ko-KR" dirty="0" smtClean="0">
                <a:latin typeface="+mn-ea"/>
              </a:rPr>
              <a:t>(</a:t>
            </a:r>
            <a:r>
              <a:rPr lang="ko-KR" altLang="en-US" dirty="0" smtClean="0">
                <a:latin typeface="+mn-ea"/>
              </a:rPr>
              <a:t>알제리</a:t>
            </a:r>
            <a:r>
              <a:rPr lang="en-US" altLang="ko-KR" dirty="0" smtClean="0">
                <a:latin typeface="+mn-ea"/>
              </a:rPr>
              <a:t>)</a:t>
            </a:r>
            <a:r>
              <a:rPr lang="ko-KR" altLang="en-US" dirty="0" smtClean="0">
                <a:latin typeface="+mn-ea"/>
              </a:rPr>
              <a:t>에 건너가서 인류학적 현지조사</a:t>
            </a:r>
            <a:r>
              <a:rPr lang="en-US" altLang="ko-KR" dirty="0" smtClean="0">
                <a:latin typeface="+mn-ea"/>
              </a:rPr>
              <a:t>  </a:t>
            </a:r>
            <a:r>
              <a:rPr lang="ko-KR" altLang="en-US" dirty="0" smtClean="0">
                <a:latin typeface="+mn-ea"/>
              </a:rPr>
              <a:t>훈련을 통해 사회과학으로 학문적 관심을 가짐</a:t>
            </a:r>
            <a:r>
              <a:rPr lang="en-US" altLang="ko-KR" dirty="0" smtClean="0">
                <a:latin typeface="+mn-ea"/>
              </a:rPr>
              <a:t>.</a:t>
            </a:r>
          </a:p>
        </p:txBody>
      </p:sp>
      <p:sp>
        <p:nvSpPr>
          <p:cNvPr id="9" name="제목 4"/>
          <p:cNvSpPr txBox="1">
            <a:spLocks/>
          </p:cNvSpPr>
          <p:nvPr/>
        </p:nvSpPr>
        <p:spPr bwMode="auto">
          <a:xfrm>
            <a:off x="0" y="714375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endParaRPr kumimoji="0" lang="ko-KR" altLang="en-US" sz="20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-2643238" y="1000108"/>
            <a:ext cx="9215472" cy="1143008"/>
          </a:xfrm>
          <a:prstGeom prst="rect">
            <a:avLst/>
          </a:prstGeom>
          <a:gradFill rotWithShape="1">
            <a:gsLst>
              <a:gs pos="0">
                <a:schemeClr val="tx1">
                  <a:alpha val="41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kumimoji="0" lang="ko-KR" altLang="en-US">
              <a:latin typeface="휴먼엑스포" pitchFamily="18" charset="-127"/>
              <a:ea typeface="휴먼엑스포" pitchFamily="18" charset="-127"/>
            </a:endParaRPr>
          </a:p>
        </p:txBody>
      </p:sp>
      <p:pic>
        <p:nvPicPr>
          <p:cNvPr id="8194" name="Picture 8" descr="Latou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0" y="1000125"/>
            <a:ext cx="2173288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b="1" dirty="0" err="1" smtClean="0">
                <a:solidFill>
                  <a:schemeClr val="tx1"/>
                </a:solidFill>
              </a:rPr>
              <a:t>라투어</a:t>
            </a:r>
            <a:r>
              <a:rPr lang="en-US" altLang="ko-KR" b="1" dirty="0" smtClean="0">
                <a:solidFill>
                  <a:schemeClr val="tx1"/>
                </a:solidFill>
              </a:rPr>
              <a:t>(Bruno </a:t>
            </a:r>
            <a:r>
              <a:rPr lang="en-US" altLang="ko-KR" b="1" dirty="0" err="1" smtClean="0">
                <a:solidFill>
                  <a:schemeClr val="tx1"/>
                </a:solidFill>
              </a:rPr>
              <a:t>Latour</a:t>
            </a:r>
            <a:r>
              <a:rPr lang="en-US" altLang="ko-KR" b="1" dirty="0" smtClean="0">
                <a:solidFill>
                  <a:schemeClr val="tx1"/>
                </a:solidFill>
              </a:rPr>
              <a:t>)</a:t>
            </a:r>
            <a:endParaRPr lang="ko-KR" altLang="en-US" b="1" dirty="0" smtClean="0">
              <a:solidFill>
                <a:schemeClr val="tx1"/>
              </a:solidFill>
            </a:endParaRPr>
          </a:p>
        </p:txBody>
      </p:sp>
      <p:sp>
        <p:nvSpPr>
          <p:cNvPr id="7173" name="내용 개체 틀 5"/>
          <p:cNvSpPr>
            <a:spLocks noGrp="1"/>
          </p:cNvSpPr>
          <p:nvPr>
            <p:ph sz="half" idx="1"/>
          </p:nvPr>
        </p:nvSpPr>
        <p:spPr>
          <a:xfrm>
            <a:off x="500063" y="2500313"/>
            <a:ext cx="4829175" cy="4560887"/>
          </a:xfrm>
        </p:spPr>
        <p:txBody>
          <a:bodyPr/>
          <a:lstStyle/>
          <a:p>
            <a:pPr>
              <a:buFont typeface="Wingdings" pitchFamily="2" charset="2"/>
              <a:buChar char="ü"/>
              <a:defRPr/>
            </a:pPr>
            <a:r>
              <a:rPr lang="ko-KR" altLang="en-US" dirty="0" smtClean="0">
                <a:latin typeface="+mn-ea"/>
              </a:rPr>
              <a:t>미국 실험실에 대한 </a:t>
            </a:r>
            <a:r>
              <a:rPr lang="ko-KR" altLang="en-US" dirty="0" err="1" smtClean="0">
                <a:latin typeface="+mn-ea"/>
              </a:rPr>
              <a:t>민속지</a:t>
            </a:r>
            <a:r>
              <a:rPr lang="ko-KR" altLang="en-US" dirty="0" smtClean="0">
                <a:latin typeface="+mn-ea"/>
              </a:rPr>
              <a:t> 연구를 수행함</a:t>
            </a:r>
            <a:r>
              <a:rPr lang="en-US" altLang="ko-KR" dirty="0" smtClean="0">
                <a:latin typeface="+mn-ea"/>
              </a:rPr>
              <a:t>-&gt;</a:t>
            </a:r>
            <a:r>
              <a:rPr lang="ko-KR" altLang="en-US" dirty="0" smtClean="0">
                <a:latin typeface="+mn-ea"/>
              </a:rPr>
              <a:t>과학학분야 관심</a:t>
            </a:r>
            <a:endParaRPr lang="en-US" altLang="ko-KR" dirty="0" smtClean="0">
              <a:latin typeface="+mn-ea"/>
            </a:endParaRPr>
          </a:p>
          <a:p>
            <a:pPr>
              <a:buFont typeface="Wingdings" pitchFamily="2" charset="2"/>
              <a:buChar char="ü"/>
              <a:defRPr/>
            </a:pPr>
            <a:endParaRPr lang="en-US" altLang="ko-KR" dirty="0" smtClean="0">
              <a:latin typeface="+mn-ea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en-US" altLang="ko-KR" dirty="0" smtClean="0">
                <a:latin typeface="+mn-ea"/>
              </a:rPr>
              <a:t>1982</a:t>
            </a:r>
            <a:r>
              <a:rPr lang="ko-KR" altLang="en-US" dirty="0" smtClean="0">
                <a:latin typeface="+mn-ea"/>
              </a:rPr>
              <a:t>년 파리 국립고등광업대학교 혁신사회학센터에 합류</a:t>
            </a:r>
            <a:endParaRPr lang="en-US" altLang="ko-KR" dirty="0" smtClean="0">
              <a:latin typeface="+mn-ea"/>
            </a:endParaRPr>
          </a:p>
          <a:p>
            <a:pPr>
              <a:buFont typeface="Wingdings" pitchFamily="2" charset="2"/>
              <a:buChar char="ü"/>
              <a:defRPr/>
            </a:pPr>
            <a:endParaRPr lang="en-US" altLang="ko-KR" dirty="0" smtClean="0">
              <a:latin typeface="+mn-ea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ko-KR" altLang="en-US" dirty="0" err="1" smtClean="0">
                <a:latin typeface="+mn-ea"/>
              </a:rPr>
              <a:t>미셸</a:t>
            </a:r>
            <a:r>
              <a:rPr lang="ko-KR" altLang="en-US" dirty="0" smtClean="0">
                <a:latin typeface="+mn-ea"/>
              </a:rPr>
              <a:t> </a:t>
            </a:r>
            <a:r>
              <a:rPr lang="ko-KR" altLang="en-US" dirty="0" err="1" smtClean="0">
                <a:latin typeface="+mn-ea"/>
              </a:rPr>
              <a:t>칼롱</a:t>
            </a:r>
            <a:r>
              <a:rPr lang="en-US" altLang="ko-KR" dirty="0" smtClean="0">
                <a:latin typeface="+mn-ea"/>
              </a:rPr>
              <a:t>(Michel </a:t>
            </a:r>
            <a:r>
              <a:rPr lang="en-US" altLang="ko-KR" dirty="0" err="1" smtClean="0">
                <a:latin typeface="+mn-ea"/>
              </a:rPr>
              <a:t>Callon</a:t>
            </a:r>
            <a:r>
              <a:rPr lang="en-US" altLang="ko-KR" dirty="0" smtClean="0">
                <a:latin typeface="+mn-ea"/>
              </a:rPr>
              <a:t>)</a:t>
            </a:r>
            <a:r>
              <a:rPr lang="ko-KR" altLang="en-US" dirty="0" smtClean="0">
                <a:latin typeface="+mn-ea"/>
              </a:rPr>
              <a:t>과 더불어</a:t>
            </a:r>
            <a:endParaRPr lang="en-US" altLang="ko-KR" dirty="0" smtClean="0">
              <a:latin typeface="+mn-ea"/>
            </a:endParaRPr>
          </a:p>
          <a:p>
            <a:pPr>
              <a:buFont typeface="Georgia" pitchFamily="18" charset="0"/>
              <a:buNone/>
              <a:defRPr/>
            </a:pPr>
            <a:r>
              <a:rPr lang="en-US" altLang="ko-KR" dirty="0" smtClean="0">
                <a:latin typeface="+mn-ea"/>
              </a:rPr>
              <a:t>  </a:t>
            </a:r>
            <a:r>
              <a:rPr lang="ko-KR" altLang="en-US" dirty="0" smtClean="0">
                <a:latin typeface="+mn-ea"/>
              </a:rPr>
              <a:t> </a:t>
            </a:r>
            <a:r>
              <a:rPr lang="en-US" altLang="ko-KR" dirty="0" smtClean="0">
                <a:latin typeface="+mn-ea"/>
              </a:rPr>
              <a:t>'</a:t>
            </a:r>
            <a:r>
              <a:rPr lang="ko-KR" altLang="en-US" dirty="0" smtClean="0">
                <a:latin typeface="+mn-ea"/>
              </a:rPr>
              <a:t>행위자</a:t>
            </a:r>
            <a:r>
              <a:rPr lang="en-US" altLang="ko-KR" dirty="0" smtClean="0">
                <a:latin typeface="+mn-ea"/>
              </a:rPr>
              <a:t>-</a:t>
            </a:r>
            <a:r>
              <a:rPr lang="ko-KR" altLang="en-US" dirty="0" err="1" smtClean="0">
                <a:latin typeface="+mn-ea"/>
              </a:rPr>
              <a:t>연결망</a:t>
            </a:r>
            <a:r>
              <a:rPr lang="ko-KR" altLang="en-US" dirty="0" smtClean="0">
                <a:latin typeface="+mn-ea"/>
              </a:rPr>
              <a:t> 이론</a:t>
            </a:r>
            <a:r>
              <a:rPr lang="en-US" altLang="ko-KR" dirty="0" smtClean="0">
                <a:latin typeface="+mn-ea"/>
              </a:rPr>
              <a:t>‘(Actor-Network Theory, ANT)</a:t>
            </a:r>
            <a:r>
              <a:rPr lang="ko-KR" altLang="en-US" dirty="0" smtClean="0">
                <a:latin typeface="+mn-ea"/>
              </a:rPr>
              <a:t>을 본격적으로 이론화</a:t>
            </a:r>
            <a:endParaRPr lang="en-US" altLang="ko-KR" dirty="0" smtClean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도시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도시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도시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7524</TotalTime>
  <Words>1567</Words>
  <Application>Microsoft Office PowerPoint</Application>
  <PresentationFormat>화면 슬라이드 쇼(4:3)</PresentationFormat>
  <Paragraphs>331</Paragraphs>
  <Slides>26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27" baseType="lpstr">
      <vt:lpstr>도시</vt:lpstr>
      <vt:lpstr>행위자-연결망이론과 회계학연구 Actor-Network Theory and                             Accounting Research</vt:lpstr>
      <vt:lpstr>                        목차</vt:lpstr>
      <vt:lpstr>       회계학에서 사회학방법론</vt:lpstr>
      <vt:lpstr>                 사회학의 도입</vt:lpstr>
      <vt:lpstr>PowerPoint 프레젠테이션</vt:lpstr>
      <vt:lpstr>PowerPoint 프레젠테이션</vt:lpstr>
      <vt:lpstr>행위자 연결망 이론 (actor-network theory /ANT) 란 ?</vt:lpstr>
      <vt:lpstr>라투어(Bruno Latour)</vt:lpstr>
      <vt:lpstr>라투어(Bruno Latour)</vt:lpstr>
      <vt:lpstr>라투어(Bruno Latour)</vt:lpstr>
      <vt:lpstr>ANT의 주요개념</vt:lpstr>
      <vt:lpstr>ANT의 번역과정</vt:lpstr>
      <vt:lpstr>행위자 연결망 이론의 주장</vt:lpstr>
      <vt:lpstr>행위자 연결망 이론의 주장</vt:lpstr>
      <vt:lpstr>행위자 연결망 이론의 전망</vt:lpstr>
      <vt:lpstr>PowerPoint 프레젠테이션</vt:lpstr>
      <vt:lpstr>PowerPoint 프레젠테이션</vt:lpstr>
      <vt:lpstr>행위자연결망이론과                    ‘회계학연구’</vt:lpstr>
      <vt:lpstr>PowerPoint 프레젠테이션</vt:lpstr>
      <vt:lpstr>PowerPoint 프레젠테이션</vt:lpstr>
      <vt:lpstr>회계학의 선행연구</vt:lpstr>
      <vt:lpstr>Latour의 Science in Action을 주로 참고한 회계학연구 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phps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행위자연결망이론과 회계학연구</dc:title>
  <dc:creator>김석웅</dc:creator>
  <cp:lastModifiedBy>수기공주</cp:lastModifiedBy>
  <cp:revision>572</cp:revision>
  <dcterms:created xsi:type="dcterms:W3CDTF">2007-03-26T04:20:15Z</dcterms:created>
  <dcterms:modified xsi:type="dcterms:W3CDTF">2011-10-11T11:29:45Z</dcterms:modified>
</cp:coreProperties>
</file>