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301" r:id="rId3"/>
    <p:sldId id="257" r:id="rId4"/>
    <p:sldId id="264" r:id="rId5"/>
    <p:sldId id="258" r:id="rId6"/>
    <p:sldId id="259" r:id="rId7"/>
    <p:sldId id="260" r:id="rId8"/>
    <p:sldId id="261" r:id="rId9"/>
    <p:sldId id="282" r:id="rId10"/>
    <p:sldId id="295" r:id="rId11"/>
    <p:sldId id="296" r:id="rId12"/>
    <p:sldId id="297" r:id="rId13"/>
    <p:sldId id="298" r:id="rId14"/>
    <p:sldId id="283" r:id="rId15"/>
    <p:sldId id="284" r:id="rId16"/>
    <p:sldId id="299" r:id="rId17"/>
    <p:sldId id="300" r:id="rId18"/>
    <p:sldId id="302" r:id="rId19"/>
    <p:sldId id="303" r:id="rId20"/>
    <p:sldId id="294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DE158-98C5-4995-880B-3CC86542326C}" type="datetimeFigureOut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84F56-C9EC-4EEF-9D2E-4A3FCE9DE6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88547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6759F-7B8B-4610-B2AE-91F2A2B0777C}" type="datetimeFigureOut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5738F-55DB-4F06-B5D9-0219E67206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13890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EE9D-2544-4A5A-A127-17F26EFDEB83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AE11-E67C-44A3-A7C4-0F75B8637700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B6E51-D0BE-4CB1-8D64-B47D6AF50FA3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1B1B8-B008-4E40-A6B8-4BEB0861BD24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D20E8AC-0847-489C-896C-9FDB298F95CA}" type="datetime1">
              <a:rPr lang="ko-KR" altLang="en-US" smtClean="0"/>
              <a:pPr/>
              <a:t>2011-10-11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D880-7AF7-43A9-9827-BC144F3608D5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B09D-F573-4E8F-930A-DBCA5AD1189E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C6595-3865-49F5-ABB1-7903C1502EA0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9607-BABC-434D-A463-A86674A646F6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9C44-FFDB-4A27-B001-BE87C53B213E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CBDD-A1EA-418C-8437-8D6DB5A4047C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350B58E-4E05-45C7-B329-8EC78A3D5243}" type="datetime1">
              <a:rPr lang="ko-KR" altLang="en-US" smtClean="0"/>
              <a:pPr/>
              <a:t>2011-10-11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78D29E0-8602-40C7-ABAE-B8804E7854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1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42910" y="1238895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sz="3000" b="1" dirty="0" smtClean="0"/>
              <a:t>중소기업 정책자금의 운영성과 분석과 </a:t>
            </a:r>
            <a:r>
              <a:rPr lang="en-US" altLang="ko-KR" sz="3000" b="1" dirty="0" smtClean="0"/>
              <a:t/>
            </a:r>
            <a:br>
              <a:rPr lang="en-US" altLang="ko-KR" sz="3000" b="1" dirty="0" smtClean="0"/>
            </a:br>
            <a:r>
              <a:rPr lang="ko-KR" altLang="en-US" sz="3000" b="1" dirty="0" smtClean="0"/>
              <a:t>정책방향에 관한 연구</a:t>
            </a:r>
            <a:endParaRPr lang="ko-KR" altLang="en-US" sz="3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571472" y="4811402"/>
            <a:ext cx="7715304" cy="1785950"/>
          </a:xfrm>
        </p:spPr>
        <p:txBody>
          <a:bodyPr>
            <a:normAutofit/>
          </a:bodyPr>
          <a:lstStyle/>
          <a:p>
            <a:r>
              <a:rPr lang="ko-KR" altLang="en-US" sz="2000" dirty="0" smtClean="0">
                <a:solidFill>
                  <a:schemeClr val="tx1"/>
                </a:solidFill>
              </a:rPr>
              <a:t>김 달 곤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dirty="0" smtClean="0">
                <a:solidFill>
                  <a:schemeClr val="tx1"/>
                </a:solidFill>
              </a:rPr>
              <a:t>경상대학교 회계학과 교수</a:t>
            </a:r>
            <a:r>
              <a:rPr lang="en-US" altLang="ko-KR" sz="2000" dirty="0" smtClean="0">
                <a:solidFill>
                  <a:schemeClr val="tx1"/>
                </a:solidFill>
              </a:rPr>
              <a:t>)</a:t>
            </a:r>
          </a:p>
          <a:p>
            <a:r>
              <a:rPr lang="ko-KR" altLang="en-US" sz="2000" dirty="0" smtClean="0">
                <a:solidFill>
                  <a:schemeClr val="tx1"/>
                </a:solidFill>
              </a:rPr>
              <a:t>             위 봉 수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dirty="0" smtClean="0">
                <a:solidFill>
                  <a:schemeClr val="tx1"/>
                </a:solidFill>
              </a:rPr>
              <a:t>경상대학교 대학원 석사과정 수료</a:t>
            </a:r>
            <a:r>
              <a:rPr lang="en-US" altLang="ko-KR" sz="20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99792" y="3429000"/>
            <a:ext cx="3586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200" dirty="0" smtClean="0"/>
              <a:t>2011 . 10 . 22 .</a:t>
            </a:r>
            <a:endParaRPr lang="en-US" altLang="ko-KR" sz="2200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8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714349" y="1340768"/>
          <a:ext cx="7818092" cy="4881723"/>
        </p:xfrm>
        <a:graphic>
          <a:graphicData uri="http://schemas.openxmlformats.org/drawingml/2006/table">
            <a:tbl>
              <a:tblPr/>
              <a:tblGrid>
                <a:gridCol w="1780845"/>
                <a:gridCol w="1059322"/>
                <a:gridCol w="921368"/>
                <a:gridCol w="958823"/>
                <a:gridCol w="1106334"/>
                <a:gridCol w="958822"/>
                <a:gridCol w="1032578"/>
              </a:tblGrid>
              <a:tr h="12563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 분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집단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N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자승의 합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차이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값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127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매출액증가율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a)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b)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c)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4495</a:t>
                      </a:r>
                    </a:p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744</a:t>
                      </a:r>
                    </a:p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113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1.057</a:t>
                      </a:r>
                    </a:p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0.825</a:t>
                      </a:r>
                    </a:p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0.270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48.533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 b c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0.7431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8127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매출영업이익율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증가율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a)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b)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c)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4502</a:t>
                      </a:r>
                    </a:p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744</a:t>
                      </a:r>
                    </a:p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113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-0.4869</a:t>
                      </a:r>
                    </a:p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0.0459</a:t>
                      </a:r>
                    </a:p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0.3072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119.163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c b a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0.2705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352112"/>
            <a:ext cx="514353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latin typeface="+mn-ea"/>
              </a:rPr>
              <a:t>2. </a:t>
            </a:r>
            <a:r>
              <a:rPr lang="ko-KR" altLang="en-US" sz="1700" b="1" dirty="0" smtClean="0">
                <a:latin typeface="+mn-ea"/>
              </a:rPr>
              <a:t>정책자금 지원효과 분석</a:t>
            </a:r>
            <a:r>
              <a:rPr lang="en-US" altLang="ko-KR" sz="1700" b="1" dirty="0" smtClean="0">
                <a:latin typeface="+mn-ea"/>
              </a:rPr>
              <a:t>(</a:t>
            </a:r>
            <a:r>
              <a:rPr lang="ko-KR" altLang="en-US" sz="1700" b="1" dirty="0" smtClean="0">
                <a:latin typeface="+mn-ea"/>
              </a:rPr>
              <a:t>전체표본</a:t>
            </a:r>
            <a:r>
              <a:rPr lang="en-US" altLang="ko-KR" sz="1700" b="1" dirty="0" smtClean="0">
                <a:latin typeface="+mn-ea"/>
              </a:rPr>
              <a:t>)</a:t>
            </a:r>
          </a:p>
          <a:p>
            <a:endParaRPr lang="en-US" altLang="ko-KR" sz="1600" dirty="0" smtClean="0">
              <a:latin typeface="+mn-ea"/>
            </a:endParaRPr>
          </a:p>
          <a:p>
            <a:r>
              <a:rPr lang="en-US" altLang="ko-KR" sz="1600" dirty="0" smtClean="0">
                <a:latin typeface="+mn-ea"/>
              </a:rPr>
              <a:t>&lt;</a:t>
            </a:r>
            <a:r>
              <a:rPr lang="ko-KR" altLang="en-US" sz="1600" dirty="0" smtClean="0">
                <a:latin typeface="+mn-ea"/>
              </a:rPr>
              <a:t>지원횟수 별</a:t>
            </a:r>
            <a:r>
              <a:rPr lang="en-US" altLang="ko-KR" sz="1600" dirty="0" smtClean="0">
                <a:latin typeface="+mn-ea"/>
              </a:rPr>
              <a:t>&gt; </a:t>
            </a:r>
            <a:endParaRPr lang="ko-KR" altLang="en-US" sz="16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9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611560" y="1340768"/>
          <a:ext cx="7879624" cy="4867610"/>
        </p:xfrm>
        <a:graphic>
          <a:graphicData uri="http://schemas.openxmlformats.org/drawingml/2006/table">
            <a:tbl>
              <a:tblPr/>
              <a:tblGrid>
                <a:gridCol w="1012062"/>
                <a:gridCol w="1879543"/>
                <a:gridCol w="795191"/>
                <a:gridCol w="1012062"/>
                <a:gridCol w="1228932"/>
                <a:gridCol w="939772"/>
                <a:gridCol w="1012062"/>
              </a:tblGrid>
              <a:tr h="9637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집단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N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자승의 합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차이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값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519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매출액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증가율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2496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1630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1226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1.9082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0.2376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0.1986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1896.478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b c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0.0001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9519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매출영업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이익율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증가율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 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2503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1630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1226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-0.5453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-0.4756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0.0139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136.061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c b a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0.2247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71472" y="371272"/>
            <a:ext cx="514353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latin typeface="+mn-ea"/>
              </a:rPr>
              <a:t>2. </a:t>
            </a:r>
            <a:r>
              <a:rPr lang="ko-KR" altLang="en-US" sz="1700" b="1" dirty="0" smtClean="0">
                <a:latin typeface="+mn-ea"/>
              </a:rPr>
              <a:t>정책자금 지원효과 분석</a:t>
            </a:r>
            <a:r>
              <a:rPr lang="en-US" altLang="ko-KR" sz="1700" b="1" dirty="0" smtClean="0">
                <a:latin typeface="+mn-ea"/>
              </a:rPr>
              <a:t>(</a:t>
            </a:r>
            <a:r>
              <a:rPr lang="ko-KR" altLang="en-US" sz="1700" b="1" dirty="0" smtClean="0">
                <a:latin typeface="+mn-ea"/>
              </a:rPr>
              <a:t>전체표본</a:t>
            </a:r>
            <a:r>
              <a:rPr lang="en-US" altLang="ko-KR" sz="1700" b="1" dirty="0" smtClean="0">
                <a:latin typeface="+mn-ea"/>
              </a:rPr>
              <a:t>)</a:t>
            </a:r>
          </a:p>
          <a:p>
            <a:endParaRPr lang="en-US" altLang="ko-KR" sz="16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+mn-ea"/>
              </a:rPr>
              <a:t>  &lt;</a:t>
            </a:r>
            <a:r>
              <a:rPr lang="ko-KR" altLang="en-US" sz="1600" dirty="0" err="1" smtClean="0">
                <a:latin typeface="+mn-ea"/>
              </a:rPr>
              <a:t>업력</a:t>
            </a:r>
            <a:r>
              <a:rPr lang="ko-KR" altLang="en-US" sz="1600" dirty="0" smtClean="0">
                <a:latin typeface="+mn-ea"/>
              </a:rPr>
              <a:t> 기준</a:t>
            </a:r>
            <a:r>
              <a:rPr lang="en-US" altLang="ko-KR" sz="1600" dirty="0" smtClean="0">
                <a:latin typeface="+mn-ea"/>
              </a:rPr>
              <a:t>&gt; </a:t>
            </a:r>
            <a:endParaRPr lang="ko-KR" altLang="en-US" sz="16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61494" y="343594"/>
            <a:ext cx="6715172" cy="1469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700" b="1" dirty="0" smtClean="0">
                <a:latin typeface="+mn-ea"/>
              </a:rPr>
              <a:t>3. </a:t>
            </a:r>
            <a:r>
              <a:rPr lang="ko-KR" altLang="en-US" sz="1700" b="1" dirty="0" err="1" smtClean="0">
                <a:latin typeface="+mn-ea"/>
              </a:rPr>
              <a:t>시점별</a:t>
            </a:r>
            <a:r>
              <a:rPr lang="ko-KR" altLang="en-US" sz="1700" b="1" dirty="0" smtClean="0">
                <a:latin typeface="+mn-ea"/>
              </a:rPr>
              <a:t> 정책자금 지원효과 분석</a:t>
            </a:r>
            <a:r>
              <a:rPr lang="en-US" altLang="ko-KR" sz="1700" b="1" dirty="0" smtClean="0">
                <a:latin typeface="+mn-ea"/>
              </a:rPr>
              <a:t>(1</a:t>
            </a:r>
            <a:r>
              <a:rPr lang="ko-KR" altLang="en-US" sz="1700" b="1" dirty="0" smtClean="0">
                <a:latin typeface="+mn-ea"/>
              </a:rPr>
              <a:t>회 지원기업</a:t>
            </a:r>
            <a:r>
              <a:rPr lang="en-US" altLang="ko-KR" sz="1700" b="1" dirty="0" smtClean="0">
                <a:latin typeface="+mn-ea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latin typeface="+mn-ea"/>
              </a:rPr>
              <a:t>&lt; </a:t>
            </a:r>
            <a:r>
              <a:rPr lang="ko-KR" altLang="en-US" sz="1600" dirty="0" err="1" smtClean="0">
                <a:latin typeface="+mn-ea"/>
              </a:rPr>
              <a:t>업력</a:t>
            </a:r>
            <a:r>
              <a:rPr lang="ko-KR" altLang="en-US" sz="1600" dirty="0" smtClean="0">
                <a:latin typeface="+mn-ea"/>
              </a:rPr>
              <a:t> 기준</a:t>
            </a:r>
            <a:r>
              <a:rPr lang="en-US" altLang="ko-KR" sz="1600" dirty="0" smtClean="0">
                <a:latin typeface="+mn-ea"/>
              </a:rPr>
              <a:t>&gt; </a:t>
            </a:r>
            <a:endParaRPr lang="ko-KR" altLang="en-US" sz="1600" dirty="0" smtClean="0">
              <a:latin typeface="+mn-ea"/>
            </a:endParaRPr>
          </a:p>
          <a:p>
            <a:pPr marL="342900" indent="-342900"/>
            <a:endParaRPr lang="ko-KR" altLang="en-US" sz="1600" dirty="0" smtClean="0">
              <a:latin typeface="+mn-ea"/>
            </a:endParaRPr>
          </a:p>
          <a:p>
            <a:endParaRPr lang="ko-KR" altLang="en-US" sz="1600" dirty="0">
              <a:latin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453854" y="1368984"/>
          <a:ext cx="8222602" cy="5012343"/>
        </p:xfrm>
        <a:graphic>
          <a:graphicData uri="http://schemas.openxmlformats.org/drawingml/2006/table">
            <a:tbl>
              <a:tblPr/>
              <a:tblGrid>
                <a:gridCol w="888930"/>
                <a:gridCol w="740775"/>
                <a:gridCol w="1899824"/>
                <a:gridCol w="666697"/>
                <a:gridCol w="888930"/>
                <a:gridCol w="1333395"/>
                <a:gridCol w="989199"/>
                <a:gridCol w="814852"/>
              </a:tblGrid>
              <a:tr h="8024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15294" marR="15294" marT="15294" marB="1529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시점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집단</a:t>
                      </a: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N</a:t>
                      </a: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자승의 합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차이</a:t>
                      </a: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값</a:t>
                      </a: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052477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매출액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증가율</a:t>
                      </a:r>
                    </a:p>
                  </a:txBody>
                  <a:tcPr marL="55318" marR="55318" marT="15294" marB="1529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T1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1932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1251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920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2.7553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0.2849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0.3393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3062.044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c b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0.0001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0524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T2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1553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990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726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0.7485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0.2344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0.1648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121.463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b c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0.0037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0524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T3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668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521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379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0.4321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0.2071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0.1510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12.197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b c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0.0005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0524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T4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213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145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136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0.4875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0.1646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0.1619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6.367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b c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0.0020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10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51404" y="404664"/>
            <a:ext cx="6715172" cy="1715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700" b="1" dirty="0" smtClean="0">
                <a:latin typeface="+mn-ea"/>
              </a:rPr>
              <a:t>3. </a:t>
            </a:r>
            <a:r>
              <a:rPr lang="ko-KR" altLang="en-US" sz="1700" b="1" dirty="0" err="1" smtClean="0">
                <a:latin typeface="+mn-ea"/>
              </a:rPr>
              <a:t>시점별</a:t>
            </a:r>
            <a:r>
              <a:rPr lang="ko-KR" altLang="en-US" sz="1700" b="1" dirty="0" smtClean="0">
                <a:latin typeface="+mn-ea"/>
              </a:rPr>
              <a:t> 정책자금 지원효과 분석</a:t>
            </a:r>
            <a:r>
              <a:rPr lang="en-US" altLang="ko-KR" sz="1700" b="1" dirty="0" smtClean="0">
                <a:latin typeface="+mn-ea"/>
              </a:rPr>
              <a:t> (1</a:t>
            </a:r>
            <a:r>
              <a:rPr lang="ko-KR" altLang="en-US" sz="1700" b="1" dirty="0" smtClean="0">
                <a:latin typeface="+mn-ea"/>
              </a:rPr>
              <a:t>회 지원기업</a:t>
            </a:r>
            <a:r>
              <a:rPr lang="en-US" altLang="ko-KR" sz="1700" b="1" dirty="0" smtClean="0">
                <a:latin typeface="+mn-ea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latin typeface="+mn-ea"/>
              </a:rPr>
              <a:t>&lt; </a:t>
            </a:r>
            <a:r>
              <a:rPr lang="ko-KR" altLang="en-US" sz="1600" dirty="0" err="1" smtClean="0">
                <a:latin typeface="+mn-ea"/>
              </a:rPr>
              <a:t>업력</a:t>
            </a:r>
            <a:r>
              <a:rPr lang="ko-KR" altLang="en-US" sz="1600" dirty="0" smtClean="0">
                <a:latin typeface="+mn-ea"/>
              </a:rPr>
              <a:t> 기준</a:t>
            </a:r>
            <a:r>
              <a:rPr lang="en-US" altLang="ko-KR" sz="1600" dirty="0" smtClean="0">
                <a:latin typeface="+mn-ea"/>
              </a:rPr>
              <a:t>&gt; </a:t>
            </a:r>
            <a:endParaRPr lang="ko-KR" altLang="en-US" sz="1600" dirty="0" smtClean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ko-KR" altLang="en-US" sz="1600" dirty="0">
              <a:latin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541314" y="1435522"/>
          <a:ext cx="8063133" cy="5017813"/>
        </p:xfrm>
        <a:graphic>
          <a:graphicData uri="http://schemas.openxmlformats.org/drawingml/2006/table">
            <a:tbl>
              <a:tblPr/>
              <a:tblGrid>
                <a:gridCol w="1006350"/>
                <a:gridCol w="864096"/>
                <a:gridCol w="1864902"/>
                <a:gridCol w="726408"/>
                <a:gridCol w="944331"/>
                <a:gridCol w="1089613"/>
                <a:gridCol w="768384"/>
                <a:gridCol w="799049"/>
              </a:tblGrid>
              <a:tr h="10435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15294" marR="15294" marT="15294" marB="1529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시점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집단</a:t>
                      </a: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N</a:t>
                      </a: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자승의 합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차이</a:t>
                      </a: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값</a:t>
                      </a:r>
                    </a:p>
                  </a:txBody>
                  <a:tcPr marL="15294" marR="15294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043545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매출영업이익율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증가율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T1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1922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1250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920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-0.505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-1.268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-0.033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433.498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 b c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0.4996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769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T2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1543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986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725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-1.553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-0.712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0.021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649.823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 b c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0.4357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769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T3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666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521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378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0.1124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0.3391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0.2354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7.591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b c a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0.8856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769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T4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213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145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136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-1.068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0.023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0.273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91.148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c b a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0.2759</a:t>
                      </a:r>
                    </a:p>
                  </a:txBody>
                  <a:tcPr marL="55318" marR="55318" marT="15294" marB="152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11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28596" y="428604"/>
            <a:ext cx="671517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700" b="1" dirty="0" smtClean="0">
                <a:latin typeface="+mn-ea"/>
              </a:rPr>
              <a:t>3. </a:t>
            </a:r>
            <a:r>
              <a:rPr lang="ko-KR" altLang="en-US" sz="1700" b="1" dirty="0" err="1" smtClean="0">
                <a:latin typeface="+mn-ea"/>
              </a:rPr>
              <a:t>시점별</a:t>
            </a:r>
            <a:r>
              <a:rPr lang="ko-KR" altLang="en-US" sz="1700" b="1" dirty="0" smtClean="0">
                <a:latin typeface="+mn-ea"/>
              </a:rPr>
              <a:t> 정책자금 지원효과 분석</a:t>
            </a:r>
            <a:r>
              <a:rPr lang="en-US" altLang="ko-KR" sz="1700" b="1" dirty="0" smtClean="0">
                <a:latin typeface="+mn-ea"/>
              </a:rPr>
              <a:t> (1</a:t>
            </a:r>
            <a:r>
              <a:rPr lang="ko-KR" altLang="en-US" sz="1700" b="1" dirty="0" smtClean="0">
                <a:latin typeface="+mn-ea"/>
              </a:rPr>
              <a:t>회 지원기업</a:t>
            </a:r>
            <a:r>
              <a:rPr lang="en-US" altLang="ko-KR" sz="1700" b="1" dirty="0" smtClean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700" dirty="0" smtClean="0">
                <a:latin typeface="+mn-ea"/>
              </a:rPr>
              <a:t> &lt; </a:t>
            </a:r>
            <a:r>
              <a:rPr lang="ko-KR" altLang="en-US" sz="1700" dirty="0" smtClean="0">
                <a:latin typeface="+mn-ea"/>
              </a:rPr>
              <a:t>대출유형별</a:t>
            </a:r>
            <a:r>
              <a:rPr lang="en-US" altLang="ko-KR" sz="1700" dirty="0" smtClean="0">
                <a:latin typeface="+mn-ea"/>
              </a:rPr>
              <a:t>&gt;</a:t>
            </a:r>
            <a:endParaRPr lang="ko-KR" altLang="en-US" sz="1700" dirty="0" smtClean="0">
              <a:latin typeface="+mn-ea"/>
            </a:endParaRPr>
          </a:p>
          <a:p>
            <a:pPr marL="342900" indent="-342900"/>
            <a:endParaRPr lang="ko-KR" altLang="en-US" sz="1700" dirty="0" smtClean="0">
              <a:latin typeface="+mn-ea"/>
            </a:endParaRPr>
          </a:p>
          <a:p>
            <a:pPr marL="342900" indent="-342900"/>
            <a:endParaRPr lang="ko-KR" altLang="en-US" sz="1700" dirty="0" smtClean="0">
              <a:latin typeface="+mn-ea"/>
            </a:endParaRPr>
          </a:p>
          <a:p>
            <a:endParaRPr lang="ko-KR" altLang="en-US" sz="1700" dirty="0">
              <a:latin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511718" y="1368285"/>
          <a:ext cx="8092729" cy="5085050"/>
        </p:xfrm>
        <a:graphic>
          <a:graphicData uri="http://schemas.openxmlformats.org/drawingml/2006/table">
            <a:tbl>
              <a:tblPr/>
              <a:tblGrid>
                <a:gridCol w="1039435"/>
                <a:gridCol w="742452"/>
                <a:gridCol w="1250023"/>
                <a:gridCol w="816697"/>
                <a:gridCol w="965188"/>
                <a:gridCol w="1187923"/>
                <a:gridCol w="1187923"/>
                <a:gridCol w="903088"/>
              </a:tblGrid>
              <a:tr h="11903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16621" marR="16621" marT="16621" marB="1662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시점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집단</a:t>
                      </a: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N</a:t>
                      </a: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자승의 합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차이</a:t>
                      </a: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값</a:t>
                      </a: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73686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매출액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증가율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T1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직 대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 리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혼 합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2978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990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135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1.643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1.018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0.680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187.226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 b c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0.5320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736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T2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직 대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 리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혼 합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2286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873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110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0.5237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0.3075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0.4402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14.799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 c b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0.5057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736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T3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직 대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 리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혼 합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991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540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37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0.3228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0.2186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0.4265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2.254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c a b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0.2448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736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T4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직 대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 리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혼 합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237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244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0.3333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0.2772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0.2379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0.217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 b c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0.8111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12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28596" y="357166"/>
            <a:ext cx="6715172" cy="1715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700" b="1" dirty="0" smtClean="0">
                <a:latin typeface="+mn-ea"/>
              </a:rPr>
              <a:t>3. </a:t>
            </a:r>
            <a:r>
              <a:rPr lang="ko-KR" altLang="en-US" sz="1700" b="1" dirty="0" err="1" smtClean="0">
                <a:latin typeface="+mn-ea"/>
              </a:rPr>
              <a:t>시점별</a:t>
            </a:r>
            <a:r>
              <a:rPr lang="ko-KR" altLang="en-US" sz="1700" b="1" dirty="0" smtClean="0">
                <a:latin typeface="+mn-ea"/>
              </a:rPr>
              <a:t> 정책자금 지원효과 분석</a:t>
            </a:r>
            <a:r>
              <a:rPr lang="en-US" altLang="ko-KR" sz="1700" b="1" dirty="0" smtClean="0">
                <a:latin typeface="+mn-ea"/>
              </a:rPr>
              <a:t> (1</a:t>
            </a:r>
            <a:r>
              <a:rPr lang="ko-KR" altLang="en-US" sz="1700" b="1" dirty="0" smtClean="0">
                <a:latin typeface="+mn-ea"/>
              </a:rPr>
              <a:t>회 지원기업</a:t>
            </a:r>
            <a:r>
              <a:rPr lang="en-US" altLang="ko-KR" sz="1700" b="1" dirty="0" smtClean="0">
                <a:latin typeface="+mn-ea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latin typeface="+mn-ea"/>
              </a:rPr>
              <a:t>  &lt; </a:t>
            </a:r>
            <a:r>
              <a:rPr lang="ko-KR" altLang="en-US" sz="1600" dirty="0" smtClean="0">
                <a:latin typeface="+mn-ea"/>
              </a:rPr>
              <a:t>대출유형별</a:t>
            </a:r>
            <a:r>
              <a:rPr lang="en-US" altLang="ko-KR" sz="1600" dirty="0" smtClean="0">
                <a:latin typeface="+mn-ea"/>
              </a:rPr>
              <a:t>&gt;</a:t>
            </a:r>
            <a:endParaRPr lang="ko-KR" altLang="en-US" sz="1600" dirty="0" smtClean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ko-KR" altLang="en-US" sz="1600" dirty="0">
              <a:latin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562236" y="1357296"/>
          <a:ext cx="7786741" cy="5024031"/>
        </p:xfrm>
        <a:graphic>
          <a:graphicData uri="http://schemas.openxmlformats.org/drawingml/2006/table">
            <a:tbl>
              <a:tblPr/>
              <a:tblGrid>
                <a:gridCol w="892302"/>
                <a:gridCol w="741338"/>
                <a:gridCol w="1018802"/>
                <a:gridCol w="928694"/>
                <a:gridCol w="1143008"/>
                <a:gridCol w="1143008"/>
                <a:gridCol w="1104118"/>
                <a:gridCol w="815471"/>
              </a:tblGrid>
              <a:tr h="860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16621" marR="16621" marT="16621" marB="1662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시점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집단</a:t>
                      </a: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N</a:t>
                      </a: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자승의 합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차이</a:t>
                      </a: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값</a:t>
                      </a:r>
                    </a:p>
                  </a:txBody>
                  <a:tcPr marL="16621" marR="16621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040826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매출영업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이익율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증가율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T1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직 대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 리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혼 합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2968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989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135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-1.088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0.709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-0.428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1200.634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b c a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0.1463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0408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T2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직 대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 리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혼 합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2271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873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110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-1.374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0.034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0.076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684.129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c b a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0.4170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0408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T3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직 대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 리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혼 합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988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540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37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0.3922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-0.0544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-0.4759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43.944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 b c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0.4950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0408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T4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직 대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 리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혼 합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237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244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-0.6684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-0.4722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-0.0913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20.083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b c a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0.7534</a:t>
                      </a:r>
                    </a:p>
                  </a:txBody>
                  <a:tcPr marL="60120" marR="60120" marT="16621" marB="1662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13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14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28596" y="959367"/>
          <a:ext cx="8286809" cy="5646480"/>
        </p:xfrm>
        <a:graphic>
          <a:graphicData uri="http://schemas.openxmlformats.org/drawingml/2006/table">
            <a:tbl>
              <a:tblPr/>
              <a:tblGrid>
                <a:gridCol w="1046754"/>
                <a:gridCol w="785066"/>
                <a:gridCol w="1657361"/>
                <a:gridCol w="697836"/>
                <a:gridCol w="959526"/>
                <a:gridCol w="1221214"/>
                <a:gridCol w="959526"/>
                <a:gridCol w="959526"/>
              </a:tblGrid>
              <a:tr h="6402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16008" marR="16008" marT="16008" marB="1600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시점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08" marR="16008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집단</a:t>
                      </a:r>
                    </a:p>
                  </a:txBody>
                  <a:tcPr marL="16008" marR="16008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N</a:t>
                      </a:r>
                    </a:p>
                  </a:txBody>
                  <a:tcPr marL="16008" marR="16008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</a:txBody>
                  <a:tcPr marL="16008" marR="16008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자승의 합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08" marR="16008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차이</a:t>
                      </a:r>
                    </a:p>
                  </a:txBody>
                  <a:tcPr marL="16008" marR="16008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값</a:t>
                      </a:r>
                    </a:p>
                  </a:txBody>
                  <a:tcPr marL="16008" marR="16008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50300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매출액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증가율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7901" marR="57901" marT="16008" marB="1600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T1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10%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10〜20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20〜50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(d)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1765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841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822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675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0.1736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0.2438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0.5106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7.4972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9835.762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d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c b a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0.0001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50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T2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10〜20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20〜50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(d)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1294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609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593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494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0.1954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0.2858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0.3013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0.9319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67.335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d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c b a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0.0001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50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T3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10〜20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20〜50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(d)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527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290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222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0.1638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0.2229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0.3857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0.3928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4.580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d c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b a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0.0240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950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T4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10〜20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20〜50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(d)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74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0.1679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0.2432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0.2547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0.5305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2.179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d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c b a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0.0400</a:t>
                      </a:r>
                    </a:p>
                  </a:txBody>
                  <a:tcPr marL="57901" marR="57901" marT="16008" marB="1600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57158" y="174448"/>
            <a:ext cx="6715172" cy="1531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700" b="1" dirty="0" smtClean="0">
                <a:latin typeface="+mn-ea"/>
              </a:rPr>
              <a:t>3. </a:t>
            </a:r>
            <a:r>
              <a:rPr lang="ko-KR" altLang="en-US" sz="1700" b="1" dirty="0" err="1" smtClean="0">
                <a:latin typeface="+mn-ea"/>
              </a:rPr>
              <a:t>시점별</a:t>
            </a:r>
            <a:r>
              <a:rPr lang="ko-KR" altLang="en-US" sz="1700" b="1" dirty="0" smtClean="0">
                <a:latin typeface="+mn-ea"/>
              </a:rPr>
              <a:t> 정책자금 지원효과 분석</a:t>
            </a:r>
            <a:r>
              <a:rPr lang="en-US" altLang="ko-KR" sz="1700" b="1" dirty="0" smtClean="0">
                <a:latin typeface="+mn-ea"/>
              </a:rPr>
              <a:t>(1</a:t>
            </a:r>
            <a:r>
              <a:rPr lang="ko-KR" altLang="en-US" sz="1700" b="1" dirty="0" smtClean="0">
                <a:latin typeface="+mn-ea"/>
              </a:rPr>
              <a:t>회 지원기업</a:t>
            </a:r>
            <a:r>
              <a:rPr lang="en-US" altLang="ko-KR" sz="1700" b="1" dirty="0" smtClean="0">
                <a:latin typeface="+mn-ea"/>
              </a:rPr>
              <a:t>)</a:t>
            </a:r>
          </a:p>
          <a:p>
            <a:r>
              <a:rPr lang="en-US" altLang="ko-KR" sz="1700" dirty="0" smtClean="0">
                <a:latin typeface="+mn-ea"/>
              </a:rPr>
              <a:t>  </a:t>
            </a:r>
            <a:r>
              <a:rPr lang="en-US" altLang="ko-KR" sz="1600" dirty="0" smtClean="0">
                <a:latin typeface="+mn-ea"/>
              </a:rPr>
              <a:t>&lt; </a:t>
            </a:r>
            <a:r>
              <a:rPr lang="ko-KR" altLang="en-US" sz="1600" dirty="0" smtClean="0">
                <a:latin typeface="+mn-ea"/>
              </a:rPr>
              <a:t>지원 규모 기준 </a:t>
            </a:r>
            <a:r>
              <a:rPr lang="en-US" altLang="ko-KR" sz="1600" dirty="0" smtClean="0">
                <a:latin typeface="+mn-ea"/>
              </a:rPr>
              <a:t>&gt;</a:t>
            </a:r>
            <a:endParaRPr lang="ko-KR" altLang="en-US" sz="1600" dirty="0" smtClean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endParaRPr lang="ko-KR" altLang="en-US" sz="1700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ko-KR" altLang="en-US" sz="17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15</a:t>
            </a:r>
            <a:endParaRPr lang="ko-KR" altLang="en-US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207048"/>
            <a:ext cx="184731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500"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94318" y="1018624"/>
          <a:ext cx="8182138" cy="5528310"/>
        </p:xfrm>
        <a:graphic>
          <a:graphicData uri="http://schemas.openxmlformats.org/drawingml/2006/table">
            <a:tbl>
              <a:tblPr/>
              <a:tblGrid>
                <a:gridCol w="910074"/>
                <a:gridCol w="834235"/>
                <a:gridCol w="1668470"/>
                <a:gridCol w="758395"/>
                <a:gridCol w="985914"/>
                <a:gridCol w="1061753"/>
                <a:gridCol w="867788"/>
                <a:gridCol w="1095509"/>
              </a:tblGrid>
              <a:tr h="596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시점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집단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N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자승의합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차이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값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09637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매출영업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이익율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증가율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10〜20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20〜50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(d)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1762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839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821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670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-0.989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-0.907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-1.030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1.135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836.573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d b a c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0.2595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2096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10〜20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20〜50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(d)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1290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608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591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487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-0.239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-3.183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-0.426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-1.268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1289.452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 c d b</a:t>
                      </a:r>
                      <a:endParaRPr 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0.2091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2096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T3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10〜20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20〜50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(d)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526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283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221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0.5045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-1.2625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-0.2740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0.9496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89.808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d a b c</a:t>
                      </a:r>
                      <a:endParaRPr 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0.2977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2096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T4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(a)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10〜20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(b)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20〜50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이상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(d)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89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74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0.011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-2.192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-0.571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-0.607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77.4787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a c d b</a:t>
                      </a:r>
                      <a:endParaRPr 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0.4192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20704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57158" y="207048"/>
            <a:ext cx="6715172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700" b="1" dirty="0" smtClean="0">
                <a:latin typeface="+mn-ea"/>
              </a:rPr>
              <a:t>3. </a:t>
            </a:r>
            <a:r>
              <a:rPr lang="ko-KR" altLang="en-US" sz="1700" b="1" dirty="0" err="1" smtClean="0">
                <a:latin typeface="+mn-ea"/>
              </a:rPr>
              <a:t>시점별</a:t>
            </a:r>
            <a:r>
              <a:rPr lang="ko-KR" altLang="en-US" sz="1700" b="1" dirty="0" smtClean="0">
                <a:latin typeface="+mn-ea"/>
              </a:rPr>
              <a:t> 정책자금 지원효과 분석</a:t>
            </a:r>
            <a:r>
              <a:rPr lang="en-US" altLang="ko-KR" sz="1700" b="1" dirty="0" smtClean="0">
                <a:latin typeface="+mn-ea"/>
              </a:rPr>
              <a:t> (1</a:t>
            </a:r>
            <a:r>
              <a:rPr lang="ko-KR" altLang="en-US" sz="1700" b="1" dirty="0" smtClean="0">
                <a:latin typeface="+mn-ea"/>
              </a:rPr>
              <a:t>회 지원기업</a:t>
            </a:r>
            <a:r>
              <a:rPr lang="en-US" altLang="ko-KR" sz="1700" b="1" dirty="0" smtClean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+mn-ea"/>
              </a:rPr>
              <a:t>  &lt; </a:t>
            </a:r>
            <a:r>
              <a:rPr lang="ko-KR" altLang="en-US" sz="1600" dirty="0" smtClean="0">
                <a:latin typeface="+mn-ea"/>
              </a:rPr>
              <a:t>지원 규모 기준 </a:t>
            </a:r>
            <a:r>
              <a:rPr lang="en-US" altLang="ko-KR" sz="1600" dirty="0" smtClean="0">
                <a:latin typeface="+mn-ea"/>
              </a:rPr>
              <a:t>&gt;</a:t>
            </a:r>
            <a:endParaRPr lang="ko-KR" altLang="en-US" sz="1600" dirty="0" smtClean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ko-KR" altLang="en-US" sz="16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16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000109"/>
            <a:ext cx="814393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/>
              <a:t>○  본 연구의 실증분석결과</a:t>
            </a:r>
            <a:endParaRPr lang="en-US" altLang="ko-KR" sz="1600" dirty="0" smtClean="0"/>
          </a:p>
          <a:p>
            <a:endParaRPr lang="ko-KR" altLang="en-US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      첫째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정책자금의 중복적인 지원효과는 유의성을 발견하지 못함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         - </a:t>
            </a:r>
            <a:r>
              <a:rPr lang="ko-KR" altLang="en-US" sz="1600" dirty="0" smtClean="0"/>
              <a:t>이는 정책자금의 공급측면과 동 자금의 지원으로부터 소외된 업체와의 형평성을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</a:t>
            </a:r>
            <a:r>
              <a:rPr lang="ko-KR" altLang="en-US" sz="1600" dirty="0" smtClean="0"/>
              <a:t>      고려한 지원방식의 개선 필요성 시사</a:t>
            </a:r>
          </a:p>
          <a:p>
            <a:pPr>
              <a:lnSpc>
                <a:spcPct val="200000"/>
              </a:lnSpc>
            </a:pPr>
            <a:r>
              <a:rPr lang="en-US" altLang="ko-KR" sz="1600" dirty="0" smtClean="0"/>
              <a:t>         - </a:t>
            </a:r>
            <a:r>
              <a:rPr lang="ko-KR" altLang="en-US" sz="1600" dirty="0" err="1" smtClean="0"/>
              <a:t>계속지원은</a:t>
            </a:r>
            <a:r>
              <a:rPr lang="ko-KR" altLang="en-US" sz="1600" dirty="0" smtClean="0"/>
              <a:t> 일반금융기관관 연계시스템 구축</a:t>
            </a:r>
          </a:p>
          <a:p>
            <a:r>
              <a:rPr lang="ko-KR" altLang="en-US" sz="1600" dirty="0" smtClean="0"/>
              <a:t>     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</a:t>
            </a:r>
            <a:r>
              <a:rPr lang="ko-KR" altLang="en-US" sz="1600" dirty="0" smtClean="0"/>
              <a:t>둘째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창업후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3</a:t>
            </a:r>
            <a:r>
              <a:rPr lang="ko-KR" altLang="en-US" sz="1600" dirty="0" err="1" smtClean="0"/>
              <a:t>년미만</a:t>
            </a:r>
            <a:r>
              <a:rPr lang="ko-KR" altLang="en-US" sz="1600" dirty="0" smtClean="0"/>
              <a:t> 업체의 경우 매출액증가율에 있어서 유의적인 차이를 보임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          - </a:t>
            </a:r>
            <a:r>
              <a:rPr lang="ko-KR" altLang="en-US" sz="1600" dirty="0" smtClean="0"/>
              <a:t>시장실패영역에 속한 성장잠재력과 </a:t>
            </a:r>
            <a:r>
              <a:rPr lang="ko-KR" altLang="en-US" sz="1600" dirty="0" err="1" smtClean="0"/>
              <a:t>기술성을</a:t>
            </a:r>
            <a:r>
              <a:rPr lang="ko-KR" altLang="en-US" sz="1600" dirty="0" smtClean="0"/>
              <a:t> 갖춘 창업초기기업의 정책적 육성 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      </a:t>
            </a:r>
            <a:r>
              <a:rPr lang="ko-KR" altLang="en-US" sz="1600" dirty="0" smtClean="0"/>
              <a:t>발굴의 필요성과 함께 정책금융의 목표와도 부합</a:t>
            </a:r>
          </a:p>
          <a:p>
            <a:pPr>
              <a:lnSpc>
                <a:spcPct val="200000"/>
              </a:lnSpc>
            </a:pPr>
            <a:r>
              <a:rPr lang="en-US" altLang="ko-KR" sz="1600" dirty="0" smtClean="0"/>
              <a:t>          - </a:t>
            </a:r>
            <a:r>
              <a:rPr lang="ko-KR" altLang="en-US" sz="1600" dirty="0" smtClean="0"/>
              <a:t>창업초기 뚜렷한 지원효과에 비해 시간에 따라 증가세가 둔화되므로 </a:t>
            </a:r>
            <a:r>
              <a:rPr lang="ko-KR" altLang="en-US" sz="1600" dirty="0" err="1" smtClean="0"/>
              <a:t>정책금융공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       </a:t>
            </a:r>
            <a:r>
              <a:rPr lang="ko-KR" altLang="en-US" sz="1600" dirty="0" smtClean="0"/>
              <a:t>사 등 일반금융기관과의 적절한 연계지원 필요</a:t>
            </a:r>
            <a:endParaRPr lang="ko-KR" altLang="en-US" sz="1600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428596" y="30518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100" normalizeH="0" baseline="0" noProof="0" dirty="0" smtClean="0">
                <a:ln w="18000">
                  <a:noFill/>
                  <a:prstDash val="solid"/>
                </a:ln>
                <a:solidFill>
                  <a:schemeClr val="tx1"/>
                </a:solidFill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Ⅴ. </a:t>
            </a:r>
            <a:r>
              <a:rPr kumimoji="0" lang="ko-KR" altLang="en-US" sz="2000" b="1" i="0" u="none" strike="noStrike" kern="1200" cap="none" spc="100" normalizeH="0" baseline="0" noProof="0" dirty="0" smtClean="0">
                <a:ln w="18000">
                  <a:noFill/>
                  <a:prstDash val="solid"/>
                </a:ln>
                <a:solidFill>
                  <a:schemeClr val="tx1"/>
                </a:solidFill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정책적 시사점</a:t>
            </a:r>
            <a:endParaRPr kumimoji="0" lang="ko-KR" altLang="en-US" sz="2000" b="0" i="0" u="none" strike="noStrike" kern="1200" cap="none" spc="100" normalizeH="0" baseline="0" noProof="0" dirty="0">
              <a:ln w="18000">
                <a:noFill/>
                <a:prstDash val="solid"/>
              </a:ln>
              <a:solidFill>
                <a:schemeClr val="tx1"/>
              </a:solidFill>
              <a:effectLst>
                <a:outerShdw blurRad="44450" dist="25400" dir="2700000" algn="tl" rotWithShape="0">
                  <a:schemeClr val="bg1">
                    <a:alpha val="51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17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714356"/>
            <a:ext cx="77153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</a:t>
            </a:r>
            <a:r>
              <a:rPr lang="ko-KR" altLang="en-US" sz="1600" dirty="0" smtClean="0"/>
              <a:t>셋째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대출유형별로는 직접대출이 매출액증가율이 다소 높게 나타남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- </a:t>
            </a:r>
            <a:r>
              <a:rPr lang="ko-KR" altLang="en-US" sz="1600" dirty="0" smtClean="0"/>
              <a:t>미래 성장가능성과 </a:t>
            </a:r>
            <a:r>
              <a:rPr lang="ko-KR" altLang="en-US" sz="1600" dirty="0" err="1" smtClean="0"/>
              <a:t>기술성을</a:t>
            </a:r>
            <a:r>
              <a:rPr lang="ko-KR" altLang="en-US" sz="1600" dirty="0" smtClean="0"/>
              <a:t> 강조하고 있는 기업을 중점지원하고 있는 정책적 측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 </a:t>
            </a:r>
            <a:r>
              <a:rPr lang="ko-KR" altLang="en-US" sz="1600" dirty="0" smtClean="0"/>
              <a:t>면을 고려하면 </a:t>
            </a:r>
            <a:r>
              <a:rPr lang="ko-KR" altLang="en-US" sz="1600" dirty="0" err="1" smtClean="0"/>
              <a:t>의미있는</a:t>
            </a:r>
            <a:r>
              <a:rPr lang="ko-KR" altLang="en-US" sz="1600" dirty="0" smtClean="0"/>
              <a:t> 결과로 보여짐</a:t>
            </a:r>
          </a:p>
          <a:p>
            <a:pPr>
              <a:lnSpc>
                <a:spcPct val="150000"/>
              </a:lnSpc>
            </a:pP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넷째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매출액영업이익율의</a:t>
            </a:r>
            <a:r>
              <a:rPr lang="ko-KR" altLang="en-US" sz="1600" dirty="0" smtClean="0"/>
              <a:t> 분석결과는 유의적인 차이를 발견하지 못함</a:t>
            </a:r>
            <a:endParaRPr lang="en-US" altLang="ko-KR" sz="1600" dirty="0" smtClean="0"/>
          </a:p>
          <a:p>
            <a:endParaRPr lang="ko-KR" altLang="en-US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- </a:t>
            </a:r>
            <a:r>
              <a:rPr lang="ko-KR" altLang="en-US" sz="1600" dirty="0" smtClean="0"/>
              <a:t>분석대상의 </a:t>
            </a:r>
            <a:r>
              <a:rPr lang="en-US" altLang="ko-KR" sz="1600" dirty="0" smtClean="0"/>
              <a:t>77%</a:t>
            </a:r>
            <a:r>
              <a:rPr lang="ko-KR" altLang="en-US" sz="1600" dirty="0" smtClean="0"/>
              <a:t>가 </a:t>
            </a:r>
            <a:r>
              <a:rPr lang="en-US" altLang="ko-KR" sz="1600" dirty="0" smtClean="0"/>
              <a:t>7</a:t>
            </a:r>
            <a:r>
              <a:rPr lang="ko-KR" altLang="en-US" sz="1600" dirty="0" err="1" smtClean="0"/>
              <a:t>년미만의</a:t>
            </a:r>
            <a:r>
              <a:rPr lang="ko-KR" altLang="en-US" sz="1600" dirty="0" smtClean="0"/>
              <a:t> 창업초기기업으로 외형적인 매출성장에 비해 창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   </a:t>
            </a:r>
            <a:r>
              <a:rPr lang="ko-KR" altLang="en-US" sz="1600" dirty="0" err="1" smtClean="0"/>
              <a:t>업초기비용</a:t>
            </a:r>
            <a:r>
              <a:rPr lang="ko-KR" altLang="en-US" sz="1600" dirty="0" smtClean="0"/>
              <a:t> 및 경영상의 불안정성 등의 요인으로 영업이익의 성장에 이에 </a:t>
            </a:r>
            <a:r>
              <a:rPr lang="ko-KR" altLang="en-US" sz="1600" dirty="0" err="1" smtClean="0"/>
              <a:t>미치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   </a:t>
            </a:r>
            <a:r>
              <a:rPr lang="ko-KR" altLang="en-US" sz="1600" dirty="0" smtClean="0"/>
              <a:t>지 못하는 데 그 원인이 있는 것으로 분석됨</a:t>
            </a:r>
            <a:endParaRPr lang="en-US" altLang="ko-KR" sz="1600" dirty="0" smtClean="0"/>
          </a:p>
          <a:p>
            <a:endParaRPr lang="ko-KR" altLang="en-US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- </a:t>
            </a:r>
            <a:r>
              <a:rPr lang="ko-KR" altLang="en-US" sz="1600" dirty="0" smtClean="0"/>
              <a:t>그럼에도 불구하고 지원기업의 외형적인 성장과 함께 장기적인 성장을 견인할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  </a:t>
            </a:r>
            <a:r>
              <a:rPr lang="ko-KR" altLang="en-US" sz="1600" dirty="0" smtClean="0"/>
              <a:t>수 있는 영업이익의 안정적 성장도 확보할 수 있는 평가시스템의 보완 필요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57290" y="928670"/>
            <a:ext cx="589616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 smtClean="0"/>
              <a:t>목   차 </a:t>
            </a:r>
            <a:endParaRPr lang="en-US" altLang="ko-KR" sz="2000" b="1" dirty="0" smtClean="0"/>
          </a:p>
          <a:p>
            <a:pPr algn="ctr"/>
            <a:r>
              <a:rPr lang="en-US" altLang="ko-KR" sz="2000" dirty="0" smtClean="0"/>
              <a:t> </a:t>
            </a:r>
          </a:p>
          <a:p>
            <a:pPr algn="ctr"/>
            <a:endParaRPr lang="en-US" altLang="ko-KR" sz="2000" dirty="0" smtClean="0"/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Ⅰ. </a:t>
            </a:r>
            <a:r>
              <a:rPr lang="ko-KR" altLang="en-US" sz="2000" dirty="0" smtClean="0"/>
              <a:t>서론</a:t>
            </a:r>
            <a:endParaRPr lang="en-US" altLang="ko-KR" sz="2000" dirty="0" smtClean="0"/>
          </a:p>
          <a:p>
            <a:pPr>
              <a:lnSpc>
                <a:spcPct val="150000"/>
              </a:lnSpc>
            </a:pPr>
            <a:endParaRPr lang="ko-KR" altLang="en-US" sz="2000" dirty="0" smtClean="0"/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Ⅱ. </a:t>
            </a:r>
            <a:r>
              <a:rPr lang="ko-KR" altLang="en-US" sz="2000" dirty="0" smtClean="0"/>
              <a:t>중진공의 정책자금 지원현황 및 선행연구</a:t>
            </a:r>
            <a:endParaRPr lang="en-US" altLang="ko-KR" sz="2000" dirty="0" smtClean="0"/>
          </a:p>
          <a:p>
            <a:pPr>
              <a:lnSpc>
                <a:spcPct val="150000"/>
              </a:lnSpc>
            </a:pPr>
            <a:endParaRPr lang="ko-KR" altLang="en-US" sz="2000" dirty="0" smtClean="0"/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Ⅲ. </a:t>
            </a:r>
            <a:r>
              <a:rPr lang="ko-KR" altLang="en-US" sz="2000" dirty="0" smtClean="0"/>
              <a:t>연구설계</a:t>
            </a:r>
            <a:endParaRPr lang="en-US" altLang="ko-KR" sz="2000" dirty="0" smtClean="0"/>
          </a:p>
          <a:p>
            <a:pPr>
              <a:lnSpc>
                <a:spcPct val="150000"/>
              </a:lnSpc>
            </a:pPr>
            <a:endParaRPr lang="ko-KR" altLang="en-US" sz="2000" dirty="0" smtClean="0"/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Ⅳ. </a:t>
            </a:r>
            <a:r>
              <a:rPr lang="ko-KR" altLang="en-US" sz="2000" dirty="0" smtClean="0"/>
              <a:t>실증분석결과</a:t>
            </a:r>
            <a:endParaRPr lang="en-US" altLang="ko-KR" sz="2000" dirty="0" smtClean="0"/>
          </a:p>
          <a:p>
            <a:pPr>
              <a:lnSpc>
                <a:spcPct val="150000"/>
              </a:lnSpc>
            </a:pPr>
            <a:endParaRPr lang="ko-KR" altLang="en-US" sz="2000" dirty="0" smtClean="0"/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Ⅴ. </a:t>
            </a:r>
            <a:r>
              <a:rPr lang="ko-KR" altLang="en-US" sz="2000" smtClean="0"/>
              <a:t>정책적 시사점</a:t>
            </a:r>
            <a:endParaRPr lang="ko-KR" altLang="en-US" sz="2000" dirty="0" smtClean="0"/>
          </a:p>
          <a:p>
            <a:pPr algn="ctr"/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18</a:t>
            </a:r>
          </a:p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941740"/>
            <a:ext cx="82153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/>
              <a:t>○  중소기업 금융환경은 대기업에 비해 신용도와 담보력이 취약하나 기술성과 성장성을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</a:t>
            </a:r>
            <a:r>
              <a:rPr lang="ko-KR" altLang="en-US" sz="1600" dirty="0" smtClean="0"/>
              <a:t>  갖춘 창업초기</a:t>
            </a:r>
            <a:r>
              <a:rPr lang="en-US" altLang="ko-KR" sz="1600" dirty="0" smtClean="0"/>
              <a:t>(3</a:t>
            </a:r>
            <a:r>
              <a:rPr lang="ko-KR" altLang="en-US" sz="1600" dirty="0" smtClean="0"/>
              <a:t>년 미만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유망 중소기업에 대한 자금지원의 필요성을 의미</a:t>
            </a:r>
          </a:p>
          <a:p>
            <a:pPr>
              <a:lnSpc>
                <a:spcPct val="200000"/>
              </a:lnSpc>
            </a:pPr>
            <a:r>
              <a:rPr lang="en-US" altLang="ko-KR" sz="1600" dirty="0" smtClean="0"/>
              <a:t>     - </a:t>
            </a:r>
            <a:r>
              <a:rPr lang="ko-KR" altLang="en-US" sz="1600" dirty="0" smtClean="0"/>
              <a:t>정책목적성이 높은 자금의 지원비중을 지속적으로 확대해 나가야 한다</a:t>
            </a:r>
            <a:r>
              <a:rPr lang="en-US" altLang="ko-KR" sz="1600" dirty="0" smtClean="0"/>
              <a:t>.</a:t>
            </a:r>
            <a:endParaRPr lang="ko-KR" altLang="en-US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- </a:t>
            </a:r>
            <a:r>
              <a:rPr lang="ko-KR" altLang="en-US" sz="1600" dirty="0" smtClean="0"/>
              <a:t>창업활성화를 통한 일자리 창출의 정부정책 부응</a:t>
            </a:r>
          </a:p>
          <a:p>
            <a:pPr>
              <a:lnSpc>
                <a:spcPct val="150000"/>
              </a:lnSpc>
            </a:pP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○  그러나 정책자금의 필요성에도 불구하고 정부의 예산제약에 따른 초과수요 상존</a:t>
            </a:r>
          </a:p>
          <a:p>
            <a:pPr>
              <a:lnSpc>
                <a:spcPct val="200000"/>
              </a:lnSpc>
            </a:pPr>
            <a:r>
              <a:rPr lang="en-US" altLang="ko-KR" sz="1600" dirty="0" smtClean="0"/>
              <a:t>    - </a:t>
            </a:r>
            <a:r>
              <a:rPr lang="ko-KR" altLang="en-US" sz="1600" dirty="0" smtClean="0"/>
              <a:t>효율적인 자금공급체계를 구축하고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동일기업에 중복적인 지원 지양 등 정책 자금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</a:t>
            </a:r>
            <a:r>
              <a:rPr lang="ko-KR" altLang="en-US" sz="1600" dirty="0" smtClean="0"/>
              <a:t>   의 효율성 제고를 위한 제도적인 장치 마련 필요</a:t>
            </a:r>
          </a:p>
          <a:p>
            <a:pPr>
              <a:lnSpc>
                <a:spcPct val="150000"/>
              </a:lnSpc>
            </a:pP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○  직접대출 및 신용대출을 확대하여 성장잠재력과 기술력을 갖춘 창업 초기기업 적극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</a:t>
            </a:r>
            <a:r>
              <a:rPr lang="ko-KR" altLang="en-US" sz="1600" dirty="0" smtClean="0"/>
              <a:t>   육성</a:t>
            </a:r>
          </a:p>
          <a:p>
            <a:pPr>
              <a:lnSpc>
                <a:spcPct val="200000"/>
              </a:lnSpc>
            </a:pPr>
            <a:r>
              <a:rPr lang="en-US" altLang="ko-KR" sz="1600" dirty="0" smtClean="0"/>
              <a:t>     - </a:t>
            </a:r>
            <a:r>
              <a:rPr lang="ko-KR" altLang="en-US" sz="1600" dirty="0" smtClean="0"/>
              <a:t>매출액증가 등 기업의 외형적인 성장과 함께 장기적인 성장을 견인할 수 있는 영업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  </a:t>
            </a:r>
            <a:r>
              <a:rPr lang="ko-KR" altLang="en-US" sz="1600" dirty="0" smtClean="0"/>
              <a:t>이익의 안정적 성장도 확보할 수 있는 평가시스템의 보완필요</a:t>
            </a:r>
          </a:p>
          <a:p>
            <a:pPr>
              <a:lnSpc>
                <a:spcPct val="150000"/>
              </a:lnSpc>
            </a:pP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2000" b="1" dirty="0"/>
              <a:t>Ⅰ. </a:t>
            </a:r>
            <a:r>
              <a:rPr lang="ko-KR" altLang="en-US" sz="2000" b="1" dirty="0"/>
              <a:t>서 </a:t>
            </a:r>
            <a:r>
              <a:rPr lang="ko-KR" altLang="en-US" sz="2000" b="1" dirty="0" smtClean="0"/>
              <a:t>론</a:t>
            </a:r>
            <a:endParaRPr lang="ko-KR" alt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153462"/>
            <a:ext cx="81439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/>
              <a:t>○  본 연구의 목적은 중소기업진흥공단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이하“</a:t>
            </a:r>
            <a:r>
              <a:rPr lang="ko-KR" altLang="en-US" sz="1600" dirty="0" err="1" smtClean="0"/>
              <a:t>중진공</a:t>
            </a:r>
            <a:r>
              <a:rPr lang="ko-KR" altLang="en-US" sz="1600" dirty="0" smtClean="0"/>
              <a:t>”</a:t>
            </a:r>
            <a:r>
              <a:rPr lang="ko-KR" altLang="en-US" sz="1600" dirty="0" err="1" smtClean="0"/>
              <a:t>이라한다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의 중소기업에 대한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</a:t>
            </a:r>
            <a:r>
              <a:rPr lang="ko-KR" altLang="en-US" sz="1600" dirty="0" smtClean="0"/>
              <a:t>정책자금의 운영성과를 분석하고 향후 정책방향을 제시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      </a:t>
            </a:r>
          </a:p>
          <a:p>
            <a:r>
              <a:rPr lang="en-US" altLang="ko-KR" sz="1600" dirty="0" smtClean="0"/>
              <a:t>     - </a:t>
            </a:r>
            <a:r>
              <a:rPr lang="ko-KR" altLang="en-US" sz="1600" dirty="0" smtClean="0"/>
              <a:t>중소기업청이 정책을 입안하고 </a:t>
            </a:r>
            <a:r>
              <a:rPr lang="ko-KR" altLang="en-US" sz="1600" dirty="0" err="1" smtClean="0"/>
              <a:t>중진공이</a:t>
            </a:r>
            <a:r>
              <a:rPr lang="ko-KR" altLang="en-US" sz="1600" dirty="0" smtClean="0"/>
              <a:t> 집행업무를 담당하고 있는 정책자금</a:t>
            </a:r>
            <a:r>
              <a:rPr lang="en-US" altLang="ko-KR" sz="1600" dirty="0" smtClean="0"/>
              <a:t>(“</a:t>
            </a:r>
            <a:r>
              <a:rPr lang="ko-KR" altLang="en-US" sz="1600" dirty="0" smtClean="0"/>
              <a:t>중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  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소기업창업및진흥기금</a:t>
            </a:r>
            <a:r>
              <a:rPr lang="ko-KR" altLang="en-US" sz="1600" dirty="0" smtClean="0"/>
              <a:t>”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이 큰 비중을 차지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          ＊중소기업진흥공단은 </a:t>
            </a:r>
            <a:r>
              <a:rPr lang="en-US" altLang="ko-KR" sz="1600" dirty="0" smtClean="0"/>
              <a:t>1979</a:t>
            </a:r>
            <a:r>
              <a:rPr lang="ko-KR" altLang="en-US" sz="1600" dirty="0" smtClean="0"/>
              <a:t>년 설립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-</a:t>
            </a:r>
            <a:r>
              <a:rPr lang="ko-KR" altLang="en-US" sz="1600" dirty="0" smtClean="0"/>
              <a:t> 동 자금은 신성기반자금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창업기업지원자금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개발기술사업화자금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창업기업지원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  </a:t>
            </a:r>
            <a:r>
              <a:rPr lang="ko-KR" altLang="en-US" sz="1600" dirty="0" err="1" smtClean="0"/>
              <a:t>자금등</a:t>
            </a:r>
            <a:r>
              <a:rPr lang="ko-KR" altLang="en-US" sz="1600" dirty="0" smtClean="0"/>
              <a:t> 기능별지원방식으로 전환되어 운영</a:t>
            </a:r>
          </a:p>
          <a:p>
            <a:pPr>
              <a:lnSpc>
                <a:spcPct val="150000"/>
              </a:lnSpc>
            </a:pP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○  그 동안 많은 논란에도 불구하고 중소기업정책자금은 시장실패와  정부의 정책목적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</a:t>
            </a:r>
            <a:r>
              <a:rPr lang="ko-KR" altLang="en-US" sz="1600" dirty="0" smtClean="0"/>
              <a:t>성을 정책자금 지원을 위한 시장개입논리의 근거</a:t>
            </a:r>
            <a:endParaRPr lang="en-US" altLang="ko-KR" sz="1600" dirty="0" smtClean="0"/>
          </a:p>
          <a:p>
            <a:endParaRPr lang="ko-KR" altLang="en-US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- </a:t>
            </a:r>
            <a:r>
              <a:rPr lang="ko-KR" altLang="en-US" sz="1600" dirty="0" smtClean="0"/>
              <a:t>국내금융시장은 「공급자 위주의 시장」</a:t>
            </a:r>
            <a:r>
              <a:rPr lang="ko-KR" altLang="en-US" sz="1600" dirty="0" err="1" smtClean="0"/>
              <a:t>으로</a:t>
            </a:r>
            <a:r>
              <a:rPr lang="ko-KR" altLang="en-US" sz="1600" dirty="0" smtClean="0"/>
              <a:t> 기술력과 성장잠재력을 갖춘 기업에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       </a:t>
            </a:r>
            <a:r>
              <a:rPr lang="ko-KR" altLang="en-US" sz="1600" dirty="0" smtClean="0"/>
              <a:t> 장애요인으로 작용</a:t>
            </a:r>
            <a:endParaRPr lang="ko-KR" altLang="en-US" sz="1600" dirty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1716" y="5294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altLang="ko-KR" sz="2000" b="1" dirty="0"/>
              <a:t>Ⅱ. </a:t>
            </a:r>
            <a:r>
              <a:rPr lang="ko-KR" altLang="en-US" sz="2000" b="1" dirty="0"/>
              <a:t>중진공의 정책자금 지원현황 및 </a:t>
            </a:r>
            <a:r>
              <a:rPr lang="ko-KR" altLang="en-US" sz="2000" b="1" dirty="0" smtClean="0"/>
              <a:t>선행연구</a:t>
            </a:r>
            <a:endParaRPr lang="ko-KR" alt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907748"/>
            <a:ext cx="278608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latin typeface="+mn-ea"/>
              </a:rPr>
              <a:t>  1</a:t>
            </a:r>
            <a:r>
              <a:rPr lang="en-US" altLang="ko-KR" sz="1700" b="1" dirty="0">
                <a:latin typeface="+mn-ea"/>
              </a:rPr>
              <a:t>. </a:t>
            </a:r>
            <a:r>
              <a:rPr lang="ko-KR" altLang="en-US" sz="1700" b="1" dirty="0" smtClean="0">
                <a:latin typeface="+mn-ea"/>
              </a:rPr>
              <a:t>지원연혁</a:t>
            </a:r>
            <a:endParaRPr lang="ko-KR" altLang="en-US" sz="1700" dirty="0"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10125" y="1380106"/>
          <a:ext cx="8143930" cy="4943598"/>
        </p:xfrm>
        <a:graphic>
          <a:graphicData uri="http://schemas.openxmlformats.org/drawingml/2006/table">
            <a:tbl>
              <a:tblPr/>
              <a:tblGrid>
                <a:gridCol w="1795112"/>
                <a:gridCol w="3440589"/>
                <a:gridCol w="2908229"/>
              </a:tblGrid>
              <a:tr h="4470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 분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中企 정책기조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중진공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역할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07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근대화기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(‘80~’87)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대기업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중소기업간 균형발전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․‘78 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중소기업진흥법 제정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중소기업진흥기금 설치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국내 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지역본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지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부 설치를 통한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자금지원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4189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구조조정 </a:t>
                      </a: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촉진기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(‘88~92)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중소기업 구조조정지원을 위한 대외 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환경적응 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능력 배양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중소기업경영안정및구조조정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촉진에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5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관한특별조치법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구조조정사업 신규 추진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7651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신경제 </a:t>
                      </a: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개년 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계획기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(‘93~’97)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․WTO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출범에 따른 조기자립 기반 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체제 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구축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중소기업진흥및제품구매촉진에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관한 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법률제정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연간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조원 규모의 구조개선 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사업개시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중소기업구조고도화자금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창업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지원자금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지방중소기업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육성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자금 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통합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642918"/>
            <a:ext cx="278608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>
                <a:latin typeface="+mn-ea"/>
              </a:rPr>
              <a:t>1. </a:t>
            </a:r>
            <a:r>
              <a:rPr lang="ko-KR" altLang="en-US" sz="1700" b="1" dirty="0" smtClean="0">
                <a:latin typeface="+mn-ea"/>
              </a:rPr>
              <a:t>지원연혁</a:t>
            </a:r>
            <a:endParaRPr lang="ko-KR" altLang="en-US" sz="1700" dirty="0"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28595" y="1214423"/>
          <a:ext cx="8001057" cy="4931545"/>
        </p:xfrm>
        <a:graphic>
          <a:graphicData uri="http://schemas.openxmlformats.org/drawingml/2006/table">
            <a:tbl>
              <a:tblPr/>
              <a:tblGrid>
                <a:gridCol w="1500199"/>
                <a:gridCol w="3714776"/>
                <a:gridCol w="2786082"/>
              </a:tblGrid>
              <a:tr h="5152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 분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中企 정책기조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중진공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역할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413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IMF 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체제 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극복기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벤처기업육성을 통한 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IMF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체제 조기 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극복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벤처기업육성에관한특별조치법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제정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․IMF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체제하에서 직접대출 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실시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연간 융자규모 </a:t>
                      </a:r>
                      <a:r>
                        <a:rPr lang="en-US" altLang="ko-KR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조원대 확대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산업기반기금 통합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5543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참여정부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(‘00~'07</a:t>
                      </a: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지역혁신체제를 통한 중소기업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경쟁력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강화 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및 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혁신형기업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육성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국가균형발전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지방분권특별법 등 제정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혁신형기업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위주 직접대출 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확대실시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363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MB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정부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(‘08~ 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미국발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금융위기 적극 대응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녹색성장 등 </a:t>
                      </a: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신성장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동력 중심 지원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정책자금 지원창구 단일화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일시적 중소기업 금융위기 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극복 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지원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646165"/>
            <a:ext cx="728667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>
                <a:latin typeface="+mn-ea"/>
              </a:rPr>
              <a:t>2. </a:t>
            </a:r>
            <a:r>
              <a:rPr lang="ko-KR" altLang="en-US" sz="1700" b="1" dirty="0" smtClean="0">
                <a:latin typeface="+mn-ea"/>
              </a:rPr>
              <a:t>중소기업 창업 및 진흥기금 </a:t>
            </a:r>
            <a:r>
              <a:rPr lang="ko-KR" altLang="en-US" sz="1700" b="1" dirty="0">
                <a:latin typeface="+mn-ea"/>
              </a:rPr>
              <a:t>세부현황 </a:t>
            </a:r>
            <a:r>
              <a:rPr lang="en-US" altLang="ko-KR" sz="1700" b="1" dirty="0">
                <a:latin typeface="+mn-ea"/>
              </a:rPr>
              <a:t>( 2011</a:t>
            </a:r>
            <a:r>
              <a:rPr lang="ko-KR" altLang="en-US" sz="1700" b="1" dirty="0">
                <a:latin typeface="+mn-ea"/>
              </a:rPr>
              <a:t>년 예산 기준 </a:t>
            </a:r>
            <a:r>
              <a:rPr lang="en-US" altLang="ko-KR" sz="1700" b="1" dirty="0" smtClean="0">
                <a:latin typeface="+mn-ea"/>
              </a:rPr>
              <a:t>)</a:t>
            </a:r>
            <a:endParaRPr lang="ko-KR" altLang="en-US" sz="1700" dirty="0"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357157" y="1117726"/>
          <a:ext cx="8215371" cy="5000662"/>
        </p:xfrm>
        <a:graphic>
          <a:graphicData uri="http://schemas.openxmlformats.org/drawingml/2006/table">
            <a:tbl>
              <a:tblPr/>
              <a:tblGrid>
                <a:gridCol w="1310730"/>
                <a:gridCol w="1310730"/>
                <a:gridCol w="1005360"/>
                <a:gridCol w="1005360"/>
                <a:gridCol w="1267104"/>
                <a:gridCol w="1267104"/>
                <a:gridCol w="1048983"/>
              </a:tblGrid>
              <a:tr h="111030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자금별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2010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예산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억원</a:t>
                      </a: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2011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예산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억원</a:t>
                      </a: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금리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대출기간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거치기간</a:t>
                      </a: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 고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86295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신성장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기반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자금</a:t>
                      </a:r>
                    </a:p>
                  </a:txBody>
                  <a:tcPr marL="58335" marR="58335" marT="16128" marB="16128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녹색신성장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9,900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6,400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3.92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년이상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862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지식서비스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1,300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3.92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862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협동화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1,400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1,420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3.92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(5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862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소계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12,600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7,820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8629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창업기업지원자금</a:t>
                      </a:r>
                    </a:p>
                  </a:txBody>
                  <a:tcPr marL="58335" marR="58335" marT="16128" marB="16128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11,800</a:t>
                      </a:r>
                      <a:endParaRPr 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14,000</a:t>
                      </a:r>
                      <a:endParaRPr 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3.42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5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년미만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8629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긴급경영안정자금</a:t>
                      </a:r>
                    </a:p>
                  </a:txBody>
                  <a:tcPr marL="58335" marR="58335" marT="16128" marB="16128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2,700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2,200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4.12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8629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사업전환</a:t>
                      </a:r>
                    </a:p>
                  </a:txBody>
                  <a:tcPr marL="58335" marR="58335" marT="16128" marB="16128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1,475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1,475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3.42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8629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개발기술사업화자금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1,580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2,580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3.42</a:t>
                      </a: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58335" marR="58335" marT="16128" marB="1612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28596" y="1443599"/>
          <a:ext cx="7858179" cy="3628475"/>
        </p:xfrm>
        <a:graphic>
          <a:graphicData uri="http://schemas.openxmlformats.org/drawingml/2006/table">
            <a:tbl>
              <a:tblPr/>
              <a:tblGrid>
                <a:gridCol w="2619393"/>
                <a:gridCol w="2619393"/>
                <a:gridCol w="2619393"/>
              </a:tblGrid>
              <a:tr h="9699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긍정적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혼재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불분명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부정적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585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강종구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․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정형권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(2006)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배경화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(2005), 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양현봉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(2005)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이윤보외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(2006)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이종욱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(2003)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한정화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(2006)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함준호와 강종구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(2005)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김현욱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(2004)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김현욱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(2005)</a:t>
                      </a: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28596" y="814312"/>
            <a:ext cx="685804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>
                <a:latin typeface="+mn-ea"/>
              </a:rPr>
              <a:t>3. </a:t>
            </a:r>
            <a:r>
              <a:rPr lang="ko-KR" altLang="en-US" sz="1700" b="1" dirty="0">
                <a:latin typeface="+mn-ea"/>
              </a:rPr>
              <a:t>정책자금 성과분석관련 선행연구 </a:t>
            </a:r>
            <a:endParaRPr lang="ko-KR" altLang="en-US" sz="17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5366579"/>
            <a:ext cx="7643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중소기업정책자금 수혜기업의 상대적 효율성과 생산성 추이 분석</a:t>
            </a:r>
            <a:r>
              <a:rPr lang="en-US" altLang="ko-KR" sz="1200" dirty="0"/>
              <a:t>(</a:t>
            </a:r>
            <a:r>
              <a:rPr lang="ko-KR" altLang="en-US" sz="1200" dirty="0"/>
              <a:t>이영범</a:t>
            </a:r>
            <a:r>
              <a:rPr lang="en-US" altLang="ko-KR" sz="1200" dirty="0"/>
              <a:t>, 2005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14" name="슬라이드 번호 개체 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6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01784" y="0"/>
            <a:ext cx="8229600" cy="968056"/>
          </a:xfrm>
        </p:spPr>
        <p:txBody>
          <a:bodyPr>
            <a:normAutofit/>
          </a:bodyPr>
          <a:lstStyle/>
          <a:p>
            <a:pPr algn="l"/>
            <a:r>
              <a:rPr lang="en-US" altLang="ko-KR" sz="2000" b="1" dirty="0"/>
              <a:t>Ⅲ. </a:t>
            </a:r>
            <a:r>
              <a:rPr lang="ko-KR" altLang="en-US" sz="2000" b="1" dirty="0" smtClean="0"/>
              <a:t>연구설계</a:t>
            </a:r>
            <a:endParaRPr lang="ko-KR" alt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782934"/>
            <a:ext cx="8501122" cy="5824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700" b="1" dirty="0" smtClean="0">
                <a:latin typeface="+mn-ea"/>
              </a:rPr>
              <a:t>1. </a:t>
            </a:r>
            <a:r>
              <a:rPr lang="ko-KR" altLang="en-US" sz="1700" b="1" dirty="0">
                <a:latin typeface="+mn-ea"/>
              </a:rPr>
              <a:t>표본추출과 변수선택</a:t>
            </a:r>
            <a:endParaRPr lang="ko-KR" altLang="en-US" sz="17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   ○ </a:t>
            </a:r>
            <a:r>
              <a:rPr lang="en-US" altLang="ko-KR" sz="1600" dirty="0">
                <a:latin typeface="+mn-ea"/>
              </a:rPr>
              <a:t>2004</a:t>
            </a:r>
            <a:r>
              <a:rPr lang="ko-KR" altLang="en-US" sz="1600" dirty="0">
                <a:latin typeface="+mn-ea"/>
              </a:rPr>
              <a:t>년부터 </a:t>
            </a:r>
            <a:r>
              <a:rPr lang="en-US" altLang="ko-KR" sz="1600" dirty="0">
                <a:latin typeface="+mn-ea"/>
              </a:rPr>
              <a:t>2006</a:t>
            </a:r>
            <a:r>
              <a:rPr lang="ko-KR" altLang="en-US" sz="1600" dirty="0">
                <a:latin typeface="+mn-ea"/>
              </a:rPr>
              <a:t>년 기간 중 </a:t>
            </a:r>
            <a:r>
              <a:rPr lang="ko-KR" altLang="en-US" sz="1600" dirty="0" err="1">
                <a:latin typeface="+mn-ea"/>
              </a:rPr>
              <a:t>중진공이</a:t>
            </a:r>
            <a:r>
              <a:rPr lang="ko-KR" altLang="en-US" sz="1600" dirty="0">
                <a:latin typeface="+mn-ea"/>
              </a:rPr>
              <a:t> 지원한 정책자금 </a:t>
            </a:r>
            <a:r>
              <a:rPr lang="en-US" altLang="ko-KR" sz="1600" dirty="0">
                <a:latin typeface="+mn-ea"/>
              </a:rPr>
              <a:t>16,578</a:t>
            </a:r>
            <a:r>
              <a:rPr lang="ko-KR" altLang="en-US" sz="1600" dirty="0">
                <a:latin typeface="+mn-ea"/>
              </a:rPr>
              <a:t>건을 대상으로 함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+mn-ea"/>
              </a:rPr>
              <a:t>       - </a:t>
            </a:r>
            <a:r>
              <a:rPr lang="ko-KR" altLang="en-US" sz="1600" dirty="0">
                <a:latin typeface="+mn-ea"/>
              </a:rPr>
              <a:t>분석을 위해 </a:t>
            </a:r>
            <a:r>
              <a:rPr lang="ko-KR" altLang="en-US" sz="1600" dirty="0" err="1" smtClean="0">
                <a:latin typeface="+mn-ea"/>
              </a:rPr>
              <a:t>창업후</a:t>
            </a:r>
            <a:r>
              <a:rPr lang="ko-KR" altLang="en-US" sz="1600" dirty="0" smtClean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2003</a:t>
            </a:r>
            <a:r>
              <a:rPr lang="ko-KR" altLang="en-US" sz="1600" dirty="0" err="1" smtClean="0">
                <a:latin typeface="+mn-ea"/>
              </a:rPr>
              <a:t>년말까지</a:t>
            </a:r>
            <a:r>
              <a:rPr lang="ko-KR" altLang="en-US" sz="1600" dirty="0" smtClean="0">
                <a:latin typeface="+mn-ea"/>
              </a:rPr>
              <a:t> </a:t>
            </a:r>
            <a:r>
              <a:rPr lang="ko-KR" altLang="en-US" sz="1600" dirty="0">
                <a:latin typeface="+mn-ea"/>
              </a:rPr>
              <a:t>자금지원을 받은 적이 있는 </a:t>
            </a:r>
            <a:r>
              <a:rPr lang="en-US" altLang="ko-KR" sz="1600" dirty="0">
                <a:latin typeface="+mn-ea"/>
              </a:rPr>
              <a:t>5,903</a:t>
            </a:r>
            <a:r>
              <a:rPr lang="ko-KR" altLang="en-US" sz="1600" dirty="0">
                <a:latin typeface="+mn-ea"/>
              </a:rPr>
              <a:t>건을 </a:t>
            </a:r>
            <a:r>
              <a:rPr lang="ko-KR" altLang="en-US" sz="1600" dirty="0" smtClean="0">
                <a:latin typeface="+mn-ea"/>
              </a:rPr>
              <a:t>제외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+mn-ea"/>
              </a:rPr>
              <a:t> </a:t>
            </a:r>
            <a:r>
              <a:rPr lang="ko-KR" altLang="en-US" sz="1600" dirty="0" smtClean="0">
                <a:latin typeface="+mn-ea"/>
              </a:rPr>
              <a:t>         한</a:t>
            </a:r>
            <a:r>
              <a:rPr lang="en-US" altLang="ko-KR" sz="1600" dirty="0" smtClean="0">
                <a:latin typeface="+mn-ea"/>
              </a:rPr>
              <a:t>10,675</a:t>
            </a:r>
            <a:r>
              <a:rPr lang="ko-KR" altLang="en-US" sz="1600" dirty="0">
                <a:latin typeface="+mn-ea"/>
              </a:rPr>
              <a:t>건을 </a:t>
            </a:r>
            <a:r>
              <a:rPr lang="ko-KR" altLang="en-US" sz="1600" dirty="0" smtClean="0">
                <a:latin typeface="+mn-ea"/>
              </a:rPr>
              <a:t>추출</a:t>
            </a:r>
            <a:r>
              <a:rPr lang="en-US" altLang="ko-KR" sz="1600" dirty="0" smtClean="0">
                <a:latin typeface="+mn-ea"/>
              </a:rPr>
              <a:t>, </a:t>
            </a:r>
            <a:r>
              <a:rPr lang="ko-KR" altLang="en-US" sz="1600" dirty="0" smtClean="0">
                <a:latin typeface="+mn-ea"/>
              </a:rPr>
              <a:t>순수업체수로 전환하여 </a:t>
            </a:r>
            <a:r>
              <a:rPr lang="en-US" altLang="ko-KR" sz="1600" dirty="0" smtClean="0">
                <a:latin typeface="+mn-ea"/>
              </a:rPr>
              <a:t>9,426</a:t>
            </a:r>
            <a:r>
              <a:rPr lang="ko-KR" altLang="en-US" sz="1600" dirty="0" err="1" smtClean="0">
                <a:latin typeface="+mn-ea"/>
              </a:rPr>
              <a:t>개업체의</a:t>
            </a:r>
            <a:r>
              <a:rPr lang="ko-KR" altLang="en-US" sz="1600" dirty="0" smtClean="0">
                <a:latin typeface="+mn-ea"/>
              </a:rPr>
              <a:t> 재무자료를 추출</a:t>
            </a:r>
            <a:endParaRPr lang="ko-KR" altLang="en-US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+mn-ea"/>
              </a:rPr>
              <a:t>       - </a:t>
            </a:r>
            <a:r>
              <a:rPr lang="ko-KR" altLang="en-US" sz="1600" dirty="0">
                <a:latin typeface="+mn-ea"/>
              </a:rPr>
              <a:t>연도별 </a:t>
            </a:r>
            <a:r>
              <a:rPr lang="ko-KR" altLang="en-US" sz="1600" dirty="0" smtClean="0">
                <a:latin typeface="+mn-ea"/>
              </a:rPr>
              <a:t>자료가 없는 </a:t>
            </a:r>
            <a:r>
              <a:rPr lang="en-US" altLang="ko-KR" sz="1600" dirty="0">
                <a:latin typeface="+mn-ea"/>
              </a:rPr>
              <a:t>4,045</a:t>
            </a:r>
            <a:r>
              <a:rPr lang="ko-KR" altLang="en-US" sz="1600" dirty="0" err="1" smtClean="0">
                <a:latin typeface="+mn-ea"/>
              </a:rPr>
              <a:t>개업체</a:t>
            </a:r>
            <a:r>
              <a:rPr lang="ko-KR" altLang="en-US" sz="1600" dirty="0" smtClean="0">
                <a:latin typeface="+mn-ea"/>
              </a:rPr>
              <a:t> 제외 후 </a:t>
            </a:r>
            <a:r>
              <a:rPr lang="en-US" altLang="ko-KR" sz="1600" dirty="0" smtClean="0">
                <a:latin typeface="+mn-ea"/>
              </a:rPr>
              <a:t>5,381</a:t>
            </a:r>
            <a:r>
              <a:rPr lang="ko-KR" altLang="en-US" sz="1600" dirty="0" err="1">
                <a:latin typeface="+mn-ea"/>
              </a:rPr>
              <a:t>개업체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dirty="0" smtClean="0">
                <a:latin typeface="+mn-ea"/>
              </a:rPr>
              <a:t>분석</a:t>
            </a:r>
            <a:endParaRPr lang="en-US" altLang="ko-KR" sz="1600" dirty="0" smtClean="0">
              <a:latin typeface="+mn-ea"/>
            </a:endParaRPr>
          </a:p>
          <a:p>
            <a:r>
              <a:rPr lang="ko-KR" altLang="en-US" sz="1600" dirty="0" smtClean="0">
                <a:latin typeface="+mn-ea"/>
              </a:rPr>
              <a:t>   </a:t>
            </a:r>
            <a:r>
              <a:rPr lang="en-US" altLang="ko-KR" sz="1600" dirty="0" smtClean="0">
                <a:latin typeface="+mn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    ○ </a:t>
            </a:r>
            <a:r>
              <a:rPr lang="ko-KR" altLang="en-US" sz="1600" dirty="0" err="1">
                <a:latin typeface="+mn-ea"/>
              </a:rPr>
              <a:t>업력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대출유형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지원횟수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지원규모</a:t>
            </a: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비율</a:t>
            </a:r>
            <a:r>
              <a:rPr lang="en-US" altLang="ko-KR" sz="1600" dirty="0">
                <a:latin typeface="+mn-ea"/>
              </a:rPr>
              <a:t>) </a:t>
            </a:r>
            <a:r>
              <a:rPr lang="ko-KR" altLang="en-US" sz="1600" dirty="0">
                <a:latin typeface="+mn-ea"/>
              </a:rPr>
              <a:t>기준 성장성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수익성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 smtClean="0">
                <a:latin typeface="+mn-ea"/>
              </a:rPr>
              <a:t>관련 지표 분석</a:t>
            </a:r>
            <a:endParaRPr lang="ko-KR" altLang="en-US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+mn-ea"/>
              </a:rPr>
              <a:t>        - </a:t>
            </a:r>
            <a:r>
              <a:rPr lang="ko-KR" altLang="en-US" sz="1600" dirty="0">
                <a:latin typeface="+mn-ea"/>
              </a:rPr>
              <a:t>성장성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매출액증가율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수익성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 err="1" smtClean="0">
                <a:latin typeface="+mn-ea"/>
              </a:rPr>
              <a:t>매출영업이익율증가율</a:t>
            </a:r>
            <a:r>
              <a:rPr lang="en-US" altLang="ko-KR" sz="1600" dirty="0" smtClean="0">
                <a:latin typeface="+mn-ea"/>
              </a:rPr>
              <a:t> </a:t>
            </a:r>
          </a:p>
          <a:p>
            <a:r>
              <a:rPr lang="ko-KR" altLang="en-US" sz="1600" dirty="0" smtClean="0">
                <a:latin typeface="+mn-ea"/>
              </a:rPr>
              <a:t>    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    ○ </a:t>
            </a:r>
            <a:r>
              <a:rPr lang="ko-KR" altLang="en-US" sz="1600" dirty="0">
                <a:latin typeface="+mn-ea"/>
              </a:rPr>
              <a:t>정책자금을 지원받은 연도를 기준으로 </a:t>
            </a:r>
            <a:r>
              <a:rPr lang="en-US" altLang="ko-KR" sz="1600" dirty="0">
                <a:latin typeface="+mn-ea"/>
              </a:rPr>
              <a:t>1</a:t>
            </a:r>
            <a:r>
              <a:rPr lang="ko-KR" altLang="en-US" sz="1600" dirty="0">
                <a:latin typeface="+mn-ea"/>
              </a:rPr>
              <a:t>년 후</a:t>
            </a:r>
            <a:r>
              <a:rPr lang="en-US" altLang="ko-KR" sz="1600" dirty="0">
                <a:latin typeface="+mn-ea"/>
              </a:rPr>
              <a:t>(T+1), 2</a:t>
            </a:r>
            <a:r>
              <a:rPr lang="ko-KR" altLang="en-US" sz="1600" dirty="0" err="1">
                <a:latin typeface="+mn-ea"/>
              </a:rPr>
              <a:t>년후</a:t>
            </a:r>
            <a:r>
              <a:rPr lang="en-US" altLang="ko-KR" sz="1600" dirty="0">
                <a:latin typeface="+mn-ea"/>
              </a:rPr>
              <a:t>(T+2), 3</a:t>
            </a:r>
            <a:r>
              <a:rPr lang="ko-KR" altLang="en-US" sz="1600" dirty="0" err="1">
                <a:latin typeface="+mn-ea"/>
              </a:rPr>
              <a:t>년후</a:t>
            </a:r>
            <a:r>
              <a:rPr lang="en-US" altLang="ko-KR" sz="1600" dirty="0">
                <a:latin typeface="+mn-ea"/>
              </a:rPr>
              <a:t>(T+3), 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+mn-ea"/>
              </a:rPr>
              <a:t>        4</a:t>
            </a:r>
            <a:r>
              <a:rPr lang="ko-KR" altLang="en-US" sz="1600" dirty="0" smtClean="0">
                <a:latin typeface="+mn-ea"/>
              </a:rPr>
              <a:t>년 후</a:t>
            </a:r>
            <a:r>
              <a:rPr lang="en-US" altLang="ko-KR" sz="1600" dirty="0">
                <a:latin typeface="+mn-ea"/>
              </a:rPr>
              <a:t>(T+4) </a:t>
            </a:r>
            <a:r>
              <a:rPr lang="ko-KR" altLang="en-US" sz="1600" dirty="0">
                <a:latin typeface="+mn-ea"/>
              </a:rPr>
              <a:t>효과 </a:t>
            </a:r>
            <a:r>
              <a:rPr lang="ko-KR" altLang="en-US" sz="1600" dirty="0" smtClean="0">
                <a:latin typeface="+mn-ea"/>
              </a:rPr>
              <a:t>분석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700" dirty="0" smtClean="0">
              <a:latin typeface="+mn-ea"/>
            </a:endParaRPr>
          </a:p>
          <a:p>
            <a:r>
              <a:rPr lang="en-US" altLang="ko-KR" sz="1700" b="1" dirty="0" smtClean="0">
                <a:latin typeface="+mn-ea"/>
              </a:rPr>
              <a:t>2.  </a:t>
            </a:r>
            <a:r>
              <a:rPr lang="ko-KR" altLang="en-US" sz="1700" b="1" dirty="0" smtClean="0">
                <a:latin typeface="+mn-ea"/>
              </a:rPr>
              <a:t>변수의 측정</a:t>
            </a:r>
            <a:endParaRPr lang="en-US" altLang="ko-KR" sz="17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   ○ </a:t>
            </a:r>
            <a:r>
              <a:rPr lang="ko-KR" altLang="en-US" sz="1600" dirty="0" err="1" smtClean="0">
                <a:latin typeface="+mn-ea"/>
              </a:rPr>
              <a:t>업력은</a:t>
            </a:r>
            <a:r>
              <a:rPr lang="ko-KR" altLang="en-US" sz="1600" dirty="0" smtClean="0">
                <a:latin typeface="+mn-ea"/>
              </a:rPr>
              <a:t> </a:t>
            </a:r>
            <a:r>
              <a:rPr lang="en-US" altLang="ko-KR" sz="1600" dirty="0" smtClean="0">
                <a:latin typeface="+mn-ea"/>
              </a:rPr>
              <a:t>3</a:t>
            </a:r>
            <a:r>
              <a:rPr lang="ko-KR" altLang="en-US" sz="1600" dirty="0" err="1" smtClean="0">
                <a:latin typeface="+mn-ea"/>
              </a:rPr>
              <a:t>년미만</a:t>
            </a:r>
            <a:r>
              <a:rPr lang="en-US" altLang="ko-KR" sz="1600" dirty="0" smtClean="0">
                <a:latin typeface="+mn-ea"/>
              </a:rPr>
              <a:t>, 3</a:t>
            </a:r>
            <a:r>
              <a:rPr lang="ko-KR" altLang="en-US" sz="1600" dirty="0" err="1" smtClean="0">
                <a:latin typeface="+mn-ea"/>
              </a:rPr>
              <a:t>년이상</a:t>
            </a:r>
            <a:r>
              <a:rPr lang="ko-KR" altLang="en-US" sz="1600" dirty="0" smtClean="0">
                <a:latin typeface="+mn-ea"/>
              </a:rPr>
              <a:t> </a:t>
            </a:r>
            <a:r>
              <a:rPr lang="en-US" altLang="ko-KR" sz="1600" dirty="0" smtClean="0">
                <a:latin typeface="+mn-ea"/>
              </a:rPr>
              <a:t>7</a:t>
            </a:r>
            <a:r>
              <a:rPr lang="ko-KR" altLang="en-US" sz="1600" dirty="0" err="1" smtClean="0">
                <a:latin typeface="+mn-ea"/>
              </a:rPr>
              <a:t>년미만</a:t>
            </a:r>
            <a:r>
              <a:rPr lang="en-US" altLang="ko-KR" sz="1600" dirty="0" smtClean="0">
                <a:latin typeface="+mn-ea"/>
              </a:rPr>
              <a:t>, 7</a:t>
            </a:r>
            <a:r>
              <a:rPr lang="ko-KR" altLang="en-US" sz="1600" dirty="0" err="1" smtClean="0">
                <a:latin typeface="+mn-ea"/>
              </a:rPr>
              <a:t>년이상</a:t>
            </a:r>
            <a:r>
              <a:rPr lang="ko-KR" altLang="en-US" sz="1600" dirty="0" smtClean="0">
                <a:latin typeface="+mn-ea"/>
              </a:rPr>
              <a:t> 등의 </a:t>
            </a:r>
            <a:r>
              <a:rPr lang="ko-KR" altLang="en-US" sz="1600" dirty="0" err="1" smtClean="0">
                <a:latin typeface="+mn-ea"/>
              </a:rPr>
              <a:t>세집단으로</a:t>
            </a:r>
            <a:r>
              <a:rPr lang="ko-KR" altLang="en-US" sz="1600" dirty="0" smtClean="0">
                <a:latin typeface="+mn-ea"/>
              </a:rPr>
              <a:t> 분류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   ○ 대출유형은 직접대출</a:t>
            </a:r>
            <a:r>
              <a:rPr lang="en-US" altLang="ko-KR" sz="1600" dirty="0" smtClean="0">
                <a:latin typeface="+mn-ea"/>
              </a:rPr>
              <a:t>, </a:t>
            </a:r>
            <a:r>
              <a:rPr lang="ko-KR" altLang="en-US" sz="1600" dirty="0" smtClean="0">
                <a:latin typeface="+mn-ea"/>
              </a:rPr>
              <a:t>대리대출</a:t>
            </a:r>
            <a:r>
              <a:rPr lang="en-US" altLang="ko-KR" sz="1600" dirty="0" smtClean="0">
                <a:latin typeface="+mn-ea"/>
              </a:rPr>
              <a:t>, </a:t>
            </a:r>
            <a:r>
              <a:rPr lang="ko-KR" altLang="en-US" sz="1600" dirty="0" smtClean="0">
                <a:latin typeface="+mn-ea"/>
              </a:rPr>
              <a:t>혼합형의 세 집단으로 분류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   ○ 지원횟수는 </a:t>
            </a:r>
            <a:r>
              <a:rPr lang="en-US" altLang="ko-KR" sz="1600" dirty="0" smtClean="0">
                <a:latin typeface="+mn-ea"/>
              </a:rPr>
              <a:t>1</a:t>
            </a:r>
            <a:r>
              <a:rPr lang="ko-KR" altLang="en-US" sz="1600" dirty="0" smtClean="0">
                <a:latin typeface="+mn-ea"/>
              </a:rPr>
              <a:t>회</a:t>
            </a:r>
            <a:r>
              <a:rPr lang="en-US" altLang="ko-KR" sz="1600" dirty="0" smtClean="0">
                <a:latin typeface="+mn-ea"/>
              </a:rPr>
              <a:t>, 2</a:t>
            </a:r>
            <a:r>
              <a:rPr lang="ko-KR" altLang="en-US" sz="1600" dirty="0" smtClean="0">
                <a:latin typeface="+mn-ea"/>
              </a:rPr>
              <a:t>회</a:t>
            </a:r>
            <a:r>
              <a:rPr lang="en-US" altLang="ko-KR" sz="1600" dirty="0" smtClean="0">
                <a:latin typeface="+mn-ea"/>
              </a:rPr>
              <a:t>, 3</a:t>
            </a:r>
            <a:r>
              <a:rPr lang="ko-KR" altLang="en-US" sz="1600" dirty="0" smtClean="0">
                <a:latin typeface="+mn-ea"/>
              </a:rPr>
              <a:t>회 지원업체로 분류 </a:t>
            </a:r>
            <a:r>
              <a:rPr lang="en-US" altLang="ko-KR" sz="1600" dirty="0" smtClean="0">
                <a:latin typeface="+mn-ea"/>
              </a:rPr>
              <a:t>( </a:t>
            </a:r>
            <a:r>
              <a:rPr lang="ko-KR" altLang="en-US" sz="1600" dirty="0" smtClean="0">
                <a:latin typeface="+mn-ea"/>
              </a:rPr>
              <a:t>중복 지원효과 분석 </a:t>
            </a:r>
            <a:r>
              <a:rPr lang="en-US" altLang="ko-KR" sz="1600" dirty="0" smtClean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 smtClean="0"/>
              <a:t>7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2000" b="1" dirty="0" smtClean="0"/>
              <a:t>Ⅳ. </a:t>
            </a:r>
            <a:r>
              <a:rPr lang="ko-KR" altLang="en-US" sz="2000" b="1" dirty="0" smtClean="0"/>
              <a:t>실증분석결과</a:t>
            </a:r>
            <a:endParaRPr lang="ko-KR" alt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53000" y="1142454"/>
            <a:ext cx="764386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altLang="ko-KR" sz="1700" b="1" dirty="0" smtClean="0">
                <a:latin typeface="+mn-ea"/>
              </a:rPr>
              <a:t>1. </a:t>
            </a:r>
            <a:r>
              <a:rPr lang="ko-KR" altLang="en-US" sz="1700" b="1" dirty="0" smtClean="0">
                <a:latin typeface="+mn-ea"/>
              </a:rPr>
              <a:t>연도별 지원 현황</a:t>
            </a:r>
            <a:endParaRPr lang="en-US" altLang="ko-KR" sz="1700" b="1" dirty="0" smtClean="0">
              <a:latin typeface="+mn-ea"/>
            </a:endParaRPr>
          </a:p>
          <a:p>
            <a:pPr marL="342900" indent="-342900"/>
            <a:endParaRPr lang="ko-KR" altLang="en-US" sz="1600" dirty="0" smtClean="0">
              <a:latin typeface="+mn-ea"/>
            </a:endParaRPr>
          </a:p>
          <a:p>
            <a:endParaRPr lang="ko-KR" altLang="en-US" sz="1600" dirty="0"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714348" y="1700808"/>
          <a:ext cx="7890101" cy="4524531"/>
        </p:xfrm>
        <a:graphic>
          <a:graphicData uri="http://schemas.openxmlformats.org/drawingml/2006/table">
            <a:tbl>
              <a:tblPr/>
              <a:tblGrid>
                <a:gridCol w="1575773"/>
                <a:gridCol w="1331750"/>
                <a:gridCol w="1331750"/>
                <a:gridCol w="1331750"/>
                <a:gridCol w="1331750"/>
                <a:gridCol w="987328"/>
              </a:tblGrid>
              <a:tr h="71140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연도별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지원업체 수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금액</a:t>
                      </a: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백 만원</a:t>
                      </a: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 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114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 중</a:t>
                      </a: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(%)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 중</a:t>
                      </a: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(%)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809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2004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1,766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32.8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785,568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35.3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09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2005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1,947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36.2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767,518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34.5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09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2006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1,668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31.0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673,906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30.2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72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합 계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5,381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100.0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2,226,992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100.0</a:t>
                      </a:r>
                      <a:endParaRPr 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369</TotalTime>
  <Words>2085</Words>
  <Application>Microsoft Office PowerPoint</Application>
  <PresentationFormat>화면 슬라이드 쇼(4:3)</PresentationFormat>
  <Paragraphs>762</Paragraphs>
  <Slides>20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고구려 벽화</vt:lpstr>
      <vt:lpstr>중소기업 정책자금의 운영성과 분석과  정책방향에 관한 연구</vt:lpstr>
      <vt:lpstr>PowerPoint 프레젠테이션</vt:lpstr>
      <vt:lpstr>Ⅰ. 서 론</vt:lpstr>
      <vt:lpstr>Ⅱ. 중진공의 정책자금 지원현황 및 선행연구</vt:lpstr>
      <vt:lpstr>PowerPoint 프레젠테이션</vt:lpstr>
      <vt:lpstr>PowerPoint 프레젠테이션</vt:lpstr>
      <vt:lpstr>PowerPoint 프레젠테이션</vt:lpstr>
      <vt:lpstr>Ⅲ. 연구설계</vt:lpstr>
      <vt:lpstr>Ⅳ. 실증분석결과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sbc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중소기업 정책자료의 운영성과 분석과 정책방향에 관한 연구</dc:title>
  <dc:creator>110908A</dc:creator>
  <cp:lastModifiedBy>수기공주</cp:lastModifiedBy>
  <cp:revision>115</cp:revision>
  <dcterms:created xsi:type="dcterms:W3CDTF">2011-10-05T00:05:28Z</dcterms:created>
  <dcterms:modified xsi:type="dcterms:W3CDTF">2011-10-11T11:17:41Z</dcterms:modified>
</cp:coreProperties>
</file>