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haansoftxls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  <p:sldMasterId id="2147483655" r:id="rId3"/>
    <p:sldMasterId id="2147483657" r:id="rId4"/>
  </p:sldMasterIdLst>
  <p:notesMasterIdLst>
    <p:notesMasterId r:id="rId19"/>
  </p:notesMasterIdLst>
  <p:sldIdLst>
    <p:sldId id="489" r:id="rId5"/>
    <p:sldId id="468" r:id="rId6"/>
    <p:sldId id="460" r:id="rId7"/>
    <p:sldId id="462" r:id="rId8"/>
    <p:sldId id="464" r:id="rId9"/>
    <p:sldId id="465" r:id="rId10"/>
    <p:sldId id="467" r:id="rId11"/>
    <p:sldId id="472" r:id="rId12"/>
    <p:sldId id="486" r:id="rId13"/>
    <p:sldId id="487" r:id="rId14"/>
    <p:sldId id="484" r:id="rId15"/>
    <p:sldId id="485" r:id="rId16"/>
    <p:sldId id="488" r:id="rId17"/>
    <p:sldId id="482" r:id="rId1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DF4"/>
    <a:srgbClr val="FFFF99"/>
    <a:srgbClr val="FFCC66"/>
    <a:srgbClr val="FFFFD9"/>
    <a:srgbClr val="FFF2E5"/>
    <a:srgbClr val="E3ECD0"/>
    <a:srgbClr val="FFFBF7"/>
    <a:srgbClr val="EDEBDF"/>
    <a:srgbClr val="ECFCD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364" autoAdjust="0"/>
  </p:normalViewPr>
  <p:slideViewPr>
    <p:cSldViewPr>
      <p:cViewPr>
        <p:scale>
          <a:sx n="90" d="100"/>
          <a:sy n="90" d="100"/>
        </p:scale>
        <p:origin x="-216" y="90"/>
      </p:cViewPr>
      <p:guideLst>
        <p:guide orient="horz" pos="845"/>
        <p:guide orient="horz" pos="1071"/>
        <p:guide pos="22"/>
        <p:guide pos="5375"/>
        <p:guide pos="52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9D4177-C562-409F-936D-0CEFDC1B7167}" type="datetimeFigureOut">
              <a:rPr lang="ko-KR" altLang="en-US" smtClean="0"/>
              <a:pPr/>
              <a:t>2012-05-05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1C366D-1E9E-49DB-8794-CF8A69C7827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7102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789806-83AE-4C5D-AFE5-E08EB4F46059}" type="slidenum">
              <a:rPr lang="en-US" altLang="ja-JP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C366D-1E9E-49DB-8794-CF8A69C78272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C366D-1E9E-49DB-8794-CF8A69C78272}" type="slidenum">
              <a:rPr lang="ko-KR" altLang="en-US" smtClean="0">
                <a:solidFill>
                  <a:prstClr val="black"/>
                </a:solidFill>
              </a:rPr>
              <a:pPr/>
              <a:t>11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59A13-3C41-4D8C-B95D-ECE627D8562D}" type="datetime1">
              <a:rPr lang="ko-KR" altLang="en-US" smtClean="0"/>
              <a:t>2012-05-05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돋움" pitchFamily="50" charset="-127"/>
                <a:ea typeface="돋움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65B67-5E6E-4C00-8CB9-5A2E57817F0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1DF24-F4E6-4AAB-87F4-4A77332CFE8E}" type="datetime1">
              <a:rPr lang="ko-KR" altLang="en-US" smtClean="0">
                <a:solidFill>
                  <a:srgbClr val="FFFFFF"/>
                </a:solidFill>
              </a:rPr>
              <a:t>2012-05-05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B30EF-D161-40EE-983C-8FA8802894CF}" type="slidenum">
              <a:rPr lang="ko-KR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691226"/>
      </p:ext>
    </p:extLst>
  </p:cSld>
  <p:clrMapOvr>
    <a:masterClrMapping/>
  </p:clrMapOvr>
  <p:transition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E2EF5-F5A0-48B7-9C0A-136AE0F28ED1}" type="datetime1">
              <a:rPr lang="ko-KR" altLang="en-US" smtClean="0">
                <a:solidFill>
                  <a:srgbClr val="FFFFFF"/>
                </a:solidFill>
              </a:rPr>
              <a:t>2012-05-05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2859C-A6F6-4D4D-B871-900B071C459D}" type="slidenum">
              <a:rPr lang="ko-KR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044653"/>
      </p:ext>
    </p:extLst>
  </p:cSld>
  <p:clrMapOvr>
    <a:masterClrMapping/>
  </p:clrMapOvr>
  <p:transition>
    <p:cover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70A5D-2B29-41F0-8335-EB81984EF479}" type="datetime1">
              <a:rPr lang="ko-KR" altLang="en-US" smtClean="0">
                <a:solidFill>
                  <a:srgbClr val="FFFFFF"/>
                </a:solidFill>
              </a:rPr>
              <a:t>2012-05-05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B9D51-0989-4AFC-B391-2FB43099D546}" type="slidenum">
              <a:rPr lang="ko-KR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755495"/>
      </p:ext>
    </p:extLst>
  </p:cSld>
  <p:clrMapOvr>
    <a:masterClrMapping/>
  </p:clrMapOvr>
  <p:transition>
    <p:cover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8E6E8-0946-4EB9-850B-815387F2A750}" type="datetime1">
              <a:rPr lang="ko-KR" altLang="en-US" smtClean="0">
                <a:solidFill>
                  <a:srgbClr val="FFFFFF"/>
                </a:solidFill>
              </a:rPr>
              <a:t>2012-05-05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CCE52-EE31-49CC-B2B2-2BF971109E3F}" type="slidenum">
              <a:rPr lang="ko-KR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429762"/>
      </p:ext>
    </p:extLst>
  </p:cSld>
  <p:clrMapOvr>
    <a:masterClrMapping/>
  </p:clrMapOvr>
  <p:transition>
    <p:cover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F5DCA-E80D-4F9E-944A-9E0519D8F9FC}" type="datetime1">
              <a:rPr lang="ko-KR" altLang="en-US" smtClean="0">
                <a:solidFill>
                  <a:srgbClr val="FFFFFF"/>
                </a:solidFill>
              </a:rPr>
              <a:t>2012-05-05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B7A04-EBC7-44F8-8961-9397B3C0CBEC}" type="slidenum">
              <a:rPr lang="ko-KR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26679"/>
      </p:ext>
    </p:extLst>
  </p:cSld>
  <p:clrMapOvr>
    <a:masterClrMapping/>
  </p:clrMapOvr>
  <p:transition>
    <p:cover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0381E-8511-450C-8D08-0845312490D0}" type="datetime1">
              <a:rPr lang="ko-KR" altLang="en-US" smtClean="0">
                <a:solidFill>
                  <a:srgbClr val="FFFFFF"/>
                </a:solidFill>
              </a:rPr>
              <a:t>2012-05-05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F9CE3-4F8F-4848-8AA4-42E6C499247B}" type="slidenum">
              <a:rPr lang="ko-KR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926583"/>
      </p:ext>
    </p:extLst>
  </p:cSld>
  <p:clrMapOvr>
    <a:masterClrMapping/>
  </p:clrMapOvr>
  <p:transition>
    <p:cover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3304A-B3BE-48A9-9BE9-C6130B0B791A}" type="datetime1">
              <a:rPr lang="ko-KR" altLang="en-US" smtClean="0">
                <a:solidFill>
                  <a:srgbClr val="FFFFFF"/>
                </a:solidFill>
              </a:rPr>
              <a:t>2012-05-05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EF873-92AF-4BE0-9583-13CEF6442A74}" type="slidenum">
              <a:rPr lang="ko-KR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863726"/>
      </p:ext>
    </p:extLst>
  </p:cSld>
  <p:clrMapOvr>
    <a:masterClrMapping/>
  </p:clrMapOvr>
  <p:transition>
    <p:cover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CF660-A167-432B-8A36-6FD6C2E4EBE9}" type="datetime1">
              <a:rPr lang="ko-KR" altLang="en-US" smtClean="0">
                <a:solidFill>
                  <a:srgbClr val="FFFFFF"/>
                </a:solidFill>
              </a:rPr>
              <a:t>2012-05-05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83861-9216-4931-9CAC-311DAE0FE0A6}" type="slidenum">
              <a:rPr lang="ko-KR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758326"/>
      </p:ext>
    </p:extLst>
  </p:cSld>
  <p:clrMapOvr>
    <a:masterClrMapping/>
  </p:clrMapOvr>
  <p:transition>
    <p:cover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9144000" cy="7143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lnSpc>
                <a:spcPts val="3000"/>
              </a:lnSpc>
              <a:defRPr/>
            </a:pPr>
            <a:endParaRPr lang="ko-KR" altLang="en-US" b="1">
              <a:solidFill>
                <a:srgbClr val="FFFFFF"/>
              </a:solidFill>
            </a:endParaRPr>
          </a:p>
        </p:txBody>
      </p:sp>
      <p:sp>
        <p:nvSpPr>
          <p:cNvPr id="4" name="한쪽 모서리가 잘린 사각형 3"/>
          <p:cNvSpPr/>
          <p:nvPr userDrawn="1"/>
        </p:nvSpPr>
        <p:spPr>
          <a:xfrm>
            <a:off x="0" y="0"/>
            <a:ext cx="6715140" cy="714356"/>
          </a:xfrm>
          <a:prstGeom prst="snip1Rect">
            <a:avLst>
              <a:gd name="adj" fmla="val 50000"/>
            </a:avLst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lnSpc>
                <a:spcPts val="3000"/>
              </a:lnSpc>
              <a:defRPr/>
            </a:pPr>
            <a:endParaRPr lang="ko-KR" altLang="en-US" b="1">
              <a:solidFill>
                <a:srgbClr val="FFFFFF"/>
              </a:solidFill>
            </a:endParaRPr>
          </a:p>
        </p:txBody>
      </p:sp>
      <p:cxnSp>
        <p:nvCxnSpPr>
          <p:cNvPr id="5" name="직선 연결선 4"/>
          <p:cNvCxnSpPr/>
          <p:nvPr userDrawn="1"/>
        </p:nvCxnSpPr>
        <p:spPr>
          <a:xfrm>
            <a:off x="0" y="714375"/>
            <a:ext cx="9144000" cy="1588"/>
          </a:xfrm>
          <a:prstGeom prst="line">
            <a:avLst/>
          </a:prstGeom>
          <a:ln w="57150">
            <a:solidFill>
              <a:srgbClr val="AFB1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직사각형 5"/>
          <p:cNvSpPr/>
          <p:nvPr userDrawn="1"/>
        </p:nvSpPr>
        <p:spPr>
          <a:xfrm>
            <a:off x="0" y="6715125"/>
            <a:ext cx="9144000" cy="1428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</a:gsLst>
            <a:path path="rect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lnSpc>
                <a:spcPts val="3000"/>
              </a:lnSpc>
              <a:defRPr/>
            </a:pPr>
            <a:endParaRPr lang="ko-KR" altLang="en-US" b="1">
              <a:solidFill>
                <a:srgbClr val="FFFFFF"/>
              </a:solidFill>
            </a:endParaRPr>
          </a:p>
        </p:txBody>
      </p:sp>
      <p:pic>
        <p:nvPicPr>
          <p:cNvPr id="7" name="Picture 8" descr="promotion02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577793" y="6524289"/>
            <a:ext cx="566207" cy="31868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8" name="Picture 9" descr="logo1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072462" y="6524288"/>
            <a:ext cx="500066" cy="333712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14" name="제목 개체 틀 1"/>
          <p:cNvSpPr>
            <a:spLocks noGrp="1"/>
          </p:cNvSpPr>
          <p:nvPr>
            <p:ph type="title"/>
          </p:nvPr>
        </p:nvSpPr>
        <p:spPr>
          <a:xfrm>
            <a:off x="342928" y="71414"/>
            <a:ext cx="8229600" cy="642942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280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90689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ea typeface="굴림" pitchFamily="34" charset="-127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ea typeface="굴림" pitchFamily="34" charset="-127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ea typeface="굴림" pitchFamily="34" charset="-127"/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ea typeface="굴림" pitchFamily="34" charset="-127"/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ea typeface="굴림" pitchFamily="34" charset="-127"/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ea typeface="굴림" pitchFamily="34" charset="-127"/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ea typeface="굴림" pitchFamily="34" charset="-127"/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ea typeface="굴림" pitchFamily="34" charset="-127"/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ea typeface="굴림" pitchFamily="34" charset="-127"/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ea typeface="굴림" pitchFamily="34" charset="-127"/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>
                <a:ea typeface="굴림" pitchFamily="34" charset="-127"/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>
                <a:ea typeface="굴림" pitchFamily="34" charset="-127"/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>
                <a:ea typeface="굴림" pitchFamily="34" charset="-127"/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>
                <a:ea typeface="굴림" pitchFamily="34" charset="-127"/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ea typeface="굴림" pitchFamily="34" charset="-127"/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>
                <a:ea typeface="굴림" pitchFamily="34" charset="-127"/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>
                <a:ea typeface="굴림" pitchFamily="34" charset="-127"/>
              </a:endParaRPr>
            </a:p>
          </p:txBody>
        </p:sp>
      </p:grpSp>
      <p:pic>
        <p:nvPicPr>
          <p:cNvPr id="41" name="Picture 44" descr="top_logo1[1]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5831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45832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2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8007D-4429-4932-8E78-3568274ABEBD}" type="datetime1">
              <a:rPr lang="ko-KR" altLang="en-US" smtClean="0"/>
              <a:t>2012-05-05</a:t>
            </a:fld>
            <a:endParaRPr lang="en-US" altLang="ko-KR"/>
          </a:p>
        </p:txBody>
      </p:sp>
      <p:sp>
        <p:nvSpPr>
          <p:cNvPr id="43" name="Rectangle 42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4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9FB3F-4747-4A35-A4D4-8FDE9751FC24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93445989"/>
      </p:ext>
    </p:extLst>
  </p:cSld>
  <p:clrMapOvr>
    <a:masterClrMapping/>
  </p:clrMapOvr>
  <p:transition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94D9-E509-4C14-A7DB-BD074EE4E1AE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2012-05-05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돋움" pitchFamily="50" charset="-127"/>
                <a:ea typeface="돋움" pitchFamily="50" charset="-127"/>
              </a:defRPr>
            </a:lvl1pPr>
          </a:lstStyle>
          <a:p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65B67-5E6E-4C00-8CB9-5A2E57817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821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59E57-223F-4E3A-BF13-8205DEB00F3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2012-05-05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돋움" pitchFamily="50" charset="-127"/>
                <a:ea typeface="돋움" pitchFamily="50" charset="-127"/>
              </a:defRPr>
            </a:lvl1pPr>
          </a:lstStyle>
          <a:p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65B67-5E6E-4C00-8CB9-5A2E57817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247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pic>
        <p:nvPicPr>
          <p:cNvPr id="41" name="Picture 44" descr="top_logo1[1]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5831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45832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2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73735-82CC-4C8E-ADC0-7870B17F1BE4}" type="datetime1">
              <a:rPr lang="ko-KR" altLang="en-US" smtClean="0">
                <a:solidFill>
                  <a:srgbClr val="FFFFFF"/>
                </a:solidFill>
              </a:rPr>
              <a:t>2012-05-05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43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44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9FB3F-4747-4A35-A4D4-8FDE9751FC24}" type="slidenum">
              <a:rPr lang="ko-KR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036229"/>
      </p:ext>
    </p:extLst>
  </p:cSld>
  <p:clrMapOvr>
    <a:masterClrMapping/>
  </p:clrMapOvr>
  <p:transition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1CE60-DD97-4335-924C-B482A25F8393}" type="datetime1">
              <a:rPr lang="ko-KR" altLang="en-US" smtClean="0">
                <a:solidFill>
                  <a:srgbClr val="FFFFFF"/>
                </a:solidFill>
              </a:rPr>
              <a:t>2012-05-05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3559D-259F-47EE-940B-5C468E2DDF59}" type="slidenum">
              <a:rPr lang="ko-KR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121751"/>
      </p:ext>
    </p:extLst>
  </p:cSld>
  <p:clrMapOvr>
    <a:masterClrMapping/>
  </p:clrMapOvr>
  <p:transition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3A974-2E3C-46D5-A821-4E8E56EB9ACE}" type="datetime1">
              <a:rPr lang="ko-KR" altLang="en-US" smtClean="0">
                <a:solidFill>
                  <a:srgbClr val="FFFFFF"/>
                </a:solidFill>
              </a:rPr>
              <a:t>2012-05-05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2E9F9-5DCA-4359-BECC-8231DBEA427B}" type="slidenum">
              <a:rPr lang="ko-KR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798616"/>
      </p:ext>
    </p:extLst>
  </p:cSld>
  <p:clrMapOvr>
    <a:masterClrMapping/>
  </p:clrMapOvr>
  <p:transition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C98E4-9E98-4CE4-8D08-D929C6E5B62E}" type="datetime1">
              <a:rPr lang="ko-KR" altLang="en-US" smtClean="0">
                <a:solidFill>
                  <a:srgbClr val="FFFFFF"/>
                </a:solidFill>
              </a:rPr>
              <a:t>2012-05-05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0D905-09AA-4489-B57D-D7AF6228CFDD}" type="slidenum">
              <a:rPr lang="ko-KR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860660"/>
      </p:ext>
    </p:extLst>
  </p:cSld>
  <p:clrMapOvr>
    <a:masterClrMapping/>
  </p:clrMapOvr>
  <p:transition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567C3-D932-40EE-A2C6-41FBDECF4C55}" type="datetime1">
              <a:rPr lang="ko-KR" altLang="en-US" smtClean="0">
                <a:solidFill>
                  <a:srgbClr val="FFFFFF"/>
                </a:solidFill>
              </a:rPr>
              <a:t>2012-05-05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50F27-945C-4430-ABEE-5F2666C940AB}" type="slidenum">
              <a:rPr lang="ko-KR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73285"/>
      </p:ext>
    </p:extLst>
  </p:cSld>
  <p:clrMapOvr>
    <a:masterClrMapping/>
  </p:clrMapOvr>
  <p:transition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2011년 1학기\환경회계학\back_01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C2379-3367-4BBA-A829-7A46DEB81032}" type="datetime1">
              <a:rPr lang="ko-KR" altLang="en-US" smtClean="0"/>
              <a:t>2012-05-05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65B67-5E6E-4C00-8CB9-5A2E57817F0B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5" name="Rectangle 8"/>
          <p:cNvSpPr>
            <a:spLocks noChangeArrowheads="1"/>
          </p:cNvSpPr>
          <p:nvPr userDrawn="1"/>
        </p:nvSpPr>
        <p:spPr bwMode="auto">
          <a:xfrm>
            <a:off x="4071935" y="6429396"/>
            <a:ext cx="1000132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2910098F-348E-413D-A9E9-9ADBBE537384}" type="slidenum">
              <a:rPr lang="en-US" altLang="ko-KR" sz="1400" baseline="0" smtClean="0">
                <a:solidFill>
                  <a:srgbClr val="125A83"/>
                </a:solidFill>
                <a:latin typeface="돋움" pitchFamily="50" charset="-127"/>
                <a:ea typeface="돋움" pitchFamily="50" charset="-127"/>
              </a:rPr>
              <a:pPr algn="ctr">
                <a:defRPr/>
              </a:pPr>
              <a:t>‹#›</a:t>
            </a:fld>
            <a:r>
              <a:rPr lang="en-US" altLang="ko-KR" sz="1400" baseline="0" dirty="0" smtClean="0">
                <a:solidFill>
                  <a:srgbClr val="125A83"/>
                </a:solidFill>
                <a:latin typeface="돋움" pitchFamily="50" charset="-127"/>
                <a:ea typeface="돋움" pitchFamily="50" charset="-127"/>
              </a:rPr>
              <a:t>/13</a:t>
            </a:r>
            <a:endParaRPr lang="en-US" altLang="ko-KR" sz="1400" baseline="0" dirty="0">
              <a:solidFill>
                <a:srgbClr val="125A83"/>
              </a:solidFill>
              <a:latin typeface="돋움" pitchFamily="50" charset="-127"/>
              <a:ea typeface="돋움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2" r:id="rId2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2011년 1학기\환경회계학\back_01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B02D2-928D-483F-8635-83FEC9E1E12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2012-05-05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65B67-5E6E-4C00-8CB9-5A2E57817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 userDrawn="1"/>
        </p:nvSpPr>
        <p:spPr bwMode="auto">
          <a:xfrm>
            <a:off x="4071935" y="6429396"/>
            <a:ext cx="1000132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2910098F-348E-413D-A9E9-9ADBBE537384}" type="slidenum">
              <a:rPr lang="en-US" altLang="ko-KR" sz="1400" smtClean="0">
                <a:solidFill>
                  <a:srgbClr val="125A83"/>
                </a:solidFill>
                <a:latin typeface="돋움" pitchFamily="50" charset="-127"/>
                <a:ea typeface="돋움" pitchFamily="50" charset="-127"/>
              </a:rPr>
              <a:pPr algn="ctr">
                <a:defRPr/>
              </a:pPr>
              <a:t>‹#›</a:t>
            </a:fld>
            <a:r>
              <a:rPr lang="en-US" altLang="ko-KR" sz="1400" dirty="0" smtClean="0">
                <a:solidFill>
                  <a:srgbClr val="125A83"/>
                </a:solidFill>
                <a:latin typeface="돋움" pitchFamily="50" charset="-127"/>
                <a:ea typeface="돋움" pitchFamily="50" charset="-127"/>
              </a:rPr>
              <a:t>/7</a:t>
            </a:r>
            <a:endParaRPr lang="en-US" altLang="ko-KR" sz="1400" dirty="0">
              <a:solidFill>
                <a:srgbClr val="125A83"/>
              </a:solidFill>
              <a:latin typeface="돋움" pitchFamily="50" charset="-127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57611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2011년 1학기\환경회계학\back_01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D3953-FF29-43E9-8EFC-7FF72F7B41F3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t>2012-05-05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65B67-5E6E-4C00-8CB9-5A2E57817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 userDrawn="1"/>
        </p:nvSpPr>
        <p:spPr bwMode="auto">
          <a:xfrm>
            <a:off x="4071935" y="6429396"/>
            <a:ext cx="1000132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2910098F-348E-413D-A9E9-9ADBBE537384}" type="slidenum">
              <a:rPr lang="en-US" altLang="ko-KR" sz="1400" smtClean="0">
                <a:solidFill>
                  <a:srgbClr val="125A83"/>
                </a:solidFill>
                <a:latin typeface="돋움" pitchFamily="50" charset="-127"/>
                <a:ea typeface="돋움" pitchFamily="50" charset="-127"/>
              </a:rPr>
              <a:pPr algn="ctr">
                <a:defRPr/>
              </a:pPr>
              <a:t>‹#›</a:t>
            </a:fld>
            <a:r>
              <a:rPr lang="en-US" altLang="ko-KR" sz="1400" dirty="0" smtClean="0">
                <a:solidFill>
                  <a:srgbClr val="125A83"/>
                </a:solidFill>
                <a:latin typeface="돋움" pitchFamily="50" charset="-127"/>
                <a:ea typeface="돋움" pitchFamily="50" charset="-127"/>
              </a:rPr>
              <a:t>/7</a:t>
            </a:r>
            <a:endParaRPr lang="en-US" altLang="ko-KR" sz="1400" dirty="0">
              <a:solidFill>
                <a:srgbClr val="125A83"/>
              </a:solidFill>
              <a:latin typeface="돋움" pitchFamily="50" charset="-127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00894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44771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544772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544773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grpSp>
          <p:nvGrpSpPr>
            <p:cNvPr id="12299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44775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544776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544777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544778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544779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544780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544781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544782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544783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544784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544785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544786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544787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sp>
          <p:nvSpPr>
            <p:cNvPr id="544788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544789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544790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544791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544792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544793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544794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544795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544796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544797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544798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grpSp>
          <p:nvGrpSpPr>
            <p:cNvPr id="1231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4480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54480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54480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54480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54480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 latinLnBrk="0">
                  <a:lnSpc>
                    <a:spcPts val="3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ko-KR" altLang="en-US" b="1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sp>
          <p:nvSpPr>
            <p:cNvPr id="544805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544806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 latinLnBrk="0">
                <a:lnSpc>
                  <a:spcPts val="3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544807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544808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1">
              <a:lnSpc>
                <a:spcPct val="100000"/>
              </a:lnSpc>
              <a:defRPr kumimoji="0" sz="1000" b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굴림" pitchFamily="34" charset="-127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744CBD-68D1-49F5-B063-B1A73CE0EF49}" type="datetime1">
              <a:rPr lang="ko-KR" altLang="en-US" smtClean="0">
                <a:solidFill>
                  <a:srgbClr val="FFFFFF"/>
                </a:solidFill>
              </a:rPr>
              <a:t>2012-05-05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544809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latinLnBrk="1">
              <a:lnSpc>
                <a:spcPct val="100000"/>
              </a:lnSpc>
              <a:defRPr kumimoji="0" sz="1000" b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굴림" pitchFamily="34" charset="-127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544810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1">
              <a:lnSpc>
                <a:spcPct val="100000"/>
              </a:lnSpc>
              <a:defRPr kumimoji="0" sz="1000" b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굴림" pitchFamily="34" charset="-127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29FCE5-4F08-479F-8444-AABE148B4D7E}" type="slidenum">
              <a:rPr lang="ko-KR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54481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62280196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ransition>
    <p:cover dir="d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34" charset="-127"/>
          <a:ea typeface="굴림" pitchFamily="34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34" charset="-127"/>
          <a:ea typeface="굴림" pitchFamily="34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34" charset="-127"/>
          <a:ea typeface="굴림" pitchFamily="34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34" charset="-127"/>
          <a:ea typeface="굴림" pitchFamily="34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34" charset="-127"/>
          <a:ea typeface="굴림" pitchFamily="34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34" charset="-127"/>
          <a:ea typeface="굴림" pitchFamily="34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34" charset="-127"/>
          <a:ea typeface="굴림" pitchFamily="34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34" charset="-127"/>
          <a:ea typeface="굴림" pitchFamily="34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____41.xls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emf"/><Relationship Id="rId5" Type="http://schemas.openxmlformats.org/officeDocument/2006/relationships/oleObject" Target="../embeddings/Microsoft_Office_Excel_97-2003_____52.xls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1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5475" y="1628800"/>
            <a:ext cx="8128000" cy="5794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ko-KR" sz="4000" b="1" dirty="0" smtClean="0">
                <a:solidFill>
                  <a:srgbClr val="0070C0"/>
                </a:solidFill>
              </a:rPr>
              <a:t>Material Flow Cost </a:t>
            </a:r>
            <a:r>
              <a:rPr lang="en-US" altLang="ko-KR" sz="4000" b="1" dirty="0" smtClean="0">
                <a:solidFill>
                  <a:srgbClr val="0070C0"/>
                </a:solidFill>
              </a:rPr>
              <a:t>Accounting </a:t>
            </a:r>
            <a:r>
              <a:rPr lang="en-US" altLang="ko-KR" sz="4000" b="1" dirty="0" smtClean="0"/>
              <a:t/>
            </a:r>
            <a:br>
              <a:rPr lang="en-US" altLang="ko-KR" sz="4000" b="1" dirty="0" smtClean="0"/>
            </a:br>
            <a:endParaRPr lang="en-US" altLang="ja-JP" sz="3600" b="1" dirty="0" smtClean="0"/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ko-KR" altLang="en-US" dirty="0" smtClean="0">
                <a:solidFill>
                  <a:srgbClr val="0070C0"/>
                </a:solidFill>
              </a:rPr>
              <a:t>부산외국어대학교 경영학부</a:t>
            </a:r>
            <a:endParaRPr lang="ja-JP" altLang="en-US" dirty="0" smtClean="0">
              <a:solidFill>
                <a:srgbClr val="0070C0"/>
              </a:solidFill>
            </a:endParaRPr>
          </a:p>
          <a:p>
            <a:pPr>
              <a:defRPr/>
            </a:pPr>
            <a:r>
              <a:rPr lang="en-US" altLang="ja-JP" dirty="0" smtClean="0">
                <a:solidFill>
                  <a:srgbClr val="0070C0"/>
                </a:solidFill>
              </a:rPr>
              <a:t>yook@pufs.ac.kr</a:t>
            </a:r>
            <a:endParaRPr lang="ja-JP" altLang="en-US" dirty="0" smtClean="0">
              <a:solidFill>
                <a:srgbClr val="0070C0"/>
              </a:solidFill>
            </a:endParaRPr>
          </a:p>
          <a:p>
            <a:pPr eaLnBrk="1" hangingPunct="1">
              <a:defRPr/>
            </a:pPr>
            <a:r>
              <a:rPr lang="ko-KR" altLang="en-US" dirty="0" smtClean="0">
                <a:solidFill>
                  <a:srgbClr val="0070C0"/>
                </a:solidFill>
              </a:rPr>
              <a:t>육 근 효</a:t>
            </a:r>
            <a:endParaRPr lang="ja-JP" altLang="en-US" dirty="0" smtClean="0">
              <a:solidFill>
                <a:srgbClr val="0070C0"/>
              </a:solidFill>
            </a:endParaRPr>
          </a:p>
          <a:p>
            <a:pPr eaLnBrk="1" hangingPunct="1">
              <a:defRPr/>
            </a:pPr>
            <a:r>
              <a:rPr lang="en-US" altLang="ja-JP" dirty="0" smtClean="0">
                <a:solidFill>
                  <a:srgbClr val="0070C0"/>
                </a:solidFill>
              </a:rPr>
              <a:t>2012</a:t>
            </a:r>
            <a:r>
              <a:rPr lang="ja-JP" altLang="en-US" dirty="0" smtClean="0">
                <a:solidFill>
                  <a:srgbClr val="0070C0"/>
                </a:solidFill>
              </a:rPr>
              <a:t>년 </a:t>
            </a:r>
            <a:r>
              <a:rPr lang="en-US" altLang="ja-JP" dirty="0" smtClean="0">
                <a:solidFill>
                  <a:srgbClr val="0070C0"/>
                </a:solidFill>
              </a:rPr>
              <a:t>5</a:t>
            </a:r>
            <a:r>
              <a:rPr lang="ja-JP" altLang="en-US" dirty="0" smtClean="0">
                <a:solidFill>
                  <a:srgbClr val="0070C0"/>
                </a:solidFill>
              </a:rPr>
              <a:t>월</a:t>
            </a:r>
            <a:r>
              <a:rPr lang="ko-KR" altLang="en-US" dirty="0" smtClean="0">
                <a:solidFill>
                  <a:srgbClr val="0070C0"/>
                </a:solidFill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</a:rPr>
              <a:t>17</a:t>
            </a:r>
            <a:r>
              <a:rPr lang="ko-KR" altLang="en-US" dirty="0" smtClean="0">
                <a:solidFill>
                  <a:srgbClr val="0070C0"/>
                </a:solidFill>
              </a:rPr>
              <a:t>일</a:t>
            </a:r>
            <a:endParaRPr lang="ko-KR" altLang="en-US" dirty="0" smtClean="0">
              <a:solidFill>
                <a:srgbClr val="0070C0"/>
              </a:solidFill>
            </a:endParaRPr>
          </a:p>
        </p:txBody>
      </p:sp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1995488" y="2647950"/>
            <a:ext cx="5387975" cy="495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4000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Verdana"/>
              </a:rPr>
              <a:t>New Trend and Tasks </a:t>
            </a:r>
            <a:endParaRPr lang="ko-KR" altLang="en-US" sz="4000" kern="10" dirty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latin typeface="Verdana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122850" y="173573"/>
            <a:ext cx="8820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91440" tIns="45720" rIns="91440" bIns="45720" rtlCol="0" anchor="ctr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 2012 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한국회계학회 관리회계학회 공동 국제심포지엄 </a:t>
            </a:r>
            <a:endParaRPr kumimoji="1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834A12"/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69FB3F-4747-4A35-A4D4-8FDE9751FC24}" type="slidenum">
              <a:rPr lang="ko-KR" altLang="en-US" smtClean="0"/>
              <a:pPr>
                <a:defRPr/>
              </a:pPr>
              <a:t>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76857735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5499604"/>
              </p:ext>
            </p:extLst>
          </p:nvPr>
        </p:nvGraphicFramePr>
        <p:xfrm>
          <a:off x="330200" y="330200"/>
          <a:ext cx="8343900" cy="375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워크시트" r:id="rId3" imgW="10744200" imgH="3571951" progId="Excel.Sheet.8">
                  <p:embed/>
                </p:oleObj>
              </mc:Choice>
              <mc:Fallback>
                <p:oleObj name="워크시트" r:id="rId3" imgW="10744200" imgH="3571951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00" y="330200"/>
                        <a:ext cx="8343900" cy="375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0663803"/>
              </p:ext>
            </p:extLst>
          </p:nvPr>
        </p:nvGraphicFramePr>
        <p:xfrm>
          <a:off x="330200" y="4279900"/>
          <a:ext cx="8343900" cy="199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워크시트" r:id="rId5" imgW="10306202" imgH="1857451" progId="Excel.Sheet.8">
                  <p:embed/>
                </p:oleObj>
              </mc:Choice>
              <mc:Fallback>
                <p:oleObj name="워크시트" r:id="rId5" imgW="10306202" imgH="1857451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00" y="4279900"/>
                        <a:ext cx="8343900" cy="199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2859C-A6F6-4D4D-B871-900B071C459D}" type="slidenum">
              <a:rPr lang="ko-KR" altLang="en-US" smtClean="0">
                <a:solidFill>
                  <a:srgbClr val="FFFFFF"/>
                </a:solidFill>
              </a:rPr>
              <a:pPr>
                <a:defRPr/>
              </a:pPr>
              <a:t>10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594071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2850" y="173573"/>
            <a:ext cx="8820000" cy="400110"/>
          </a:xfr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fontAlgn="base">
              <a:spcBef>
                <a:spcPct val="50000"/>
              </a:spcBef>
              <a:spcAft>
                <a:spcPct val="0"/>
              </a:spcAft>
            </a:pP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  <a:cs typeface="+mn-cs"/>
              </a:rPr>
              <a:t> 4. 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  <a:cs typeface="+mn-cs"/>
              </a:rPr>
              <a:t>물질흐름원가회계</a:t>
            </a: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  <a:cs typeface="+mn-cs"/>
              </a:rPr>
              <a:t>(MFCA)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  <a:cs typeface="+mn-cs"/>
              </a:rPr>
              <a:t>의 기대효과와 과제</a:t>
            </a:r>
            <a:endParaRPr kumimoji="1" lang="ko-KR" altLang="en-US" sz="2000" dirty="0">
              <a:solidFill>
                <a:srgbClr val="834A12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16" name="제목 1"/>
          <p:cNvSpPr txBox="1">
            <a:spLocks/>
          </p:cNvSpPr>
          <p:nvPr/>
        </p:nvSpPr>
        <p:spPr>
          <a:xfrm>
            <a:off x="477494" y="785794"/>
            <a:ext cx="8319600" cy="3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1) </a:t>
            </a:r>
            <a:r>
              <a:rPr kumimoji="1" lang="ko-KR" altLang="en-US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전통적 생산관리와 </a:t>
            </a:r>
            <a:r>
              <a:rPr kumimoji="1" lang="en-US" altLang="ko-KR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MFCA</a:t>
            </a:r>
            <a:r>
              <a:rPr kumimoji="1" lang="ko-KR" altLang="en-US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의 비교</a:t>
            </a:r>
          </a:p>
        </p:txBody>
      </p:sp>
      <p:sp>
        <p:nvSpPr>
          <p:cNvPr id="30" name="직사각형 29"/>
          <p:cNvSpPr/>
          <p:nvPr/>
        </p:nvSpPr>
        <p:spPr bwMode="auto">
          <a:xfrm>
            <a:off x="825501" y="1214422"/>
            <a:ext cx="7707311" cy="2286016"/>
          </a:xfrm>
          <a:prstGeom prst="rect">
            <a:avLst/>
          </a:prstGeom>
          <a:solidFill>
            <a:srgbClr val="F7F9F1"/>
          </a:solidFill>
          <a:ln w="9525" algn="ctr">
            <a:noFill/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400" dirty="0" smtClean="0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/>
          <p:cNvSpPr/>
          <p:nvPr/>
        </p:nvSpPr>
        <p:spPr bwMode="auto">
          <a:xfrm>
            <a:off x="825501" y="3571876"/>
            <a:ext cx="7707311" cy="2928958"/>
          </a:xfrm>
          <a:prstGeom prst="rect">
            <a:avLst/>
          </a:prstGeom>
          <a:solidFill>
            <a:srgbClr val="F7F9F1"/>
          </a:solidFill>
          <a:ln w="9525" algn="ctr">
            <a:noFill/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400" dirty="0" smtClean="0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/>
          <p:cNvSpPr/>
          <p:nvPr/>
        </p:nvSpPr>
        <p:spPr bwMode="auto">
          <a:xfrm>
            <a:off x="2786050" y="1738302"/>
            <a:ext cx="1357322" cy="642942"/>
          </a:xfrm>
          <a:prstGeom prst="rect">
            <a:avLst/>
          </a:prstGeom>
          <a:solidFill>
            <a:srgbClr val="DAE3F4"/>
          </a:solidFill>
          <a:ln w="9525" algn="ctr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Glass Works</a:t>
            </a:r>
            <a:b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</a:b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in Stock</a:t>
            </a:r>
            <a:endParaRPr lang="ko-KR" altLang="en-US" sz="16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3" name="타원 32"/>
          <p:cNvSpPr/>
          <p:nvPr/>
        </p:nvSpPr>
        <p:spPr bwMode="auto">
          <a:xfrm>
            <a:off x="928662" y="1624000"/>
            <a:ext cx="1571636" cy="852493"/>
          </a:xfrm>
          <a:prstGeom prst="ellipse">
            <a:avLst/>
          </a:prstGeom>
          <a:solidFill>
            <a:srgbClr val="DAE3F4"/>
          </a:solidFill>
          <a:ln w="9525" algn="ctr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90000"/>
              </a:lnSpc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Glass Material</a:t>
            </a:r>
            <a:b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</a:b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Manufacturer</a:t>
            </a:r>
            <a:endParaRPr lang="ko-KR" altLang="en-US" sz="16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4" name="직사각형 33"/>
          <p:cNvSpPr/>
          <p:nvPr/>
        </p:nvSpPr>
        <p:spPr bwMode="auto">
          <a:xfrm>
            <a:off x="4357685" y="1738302"/>
            <a:ext cx="1357322" cy="642942"/>
          </a:xfrm>
          <a:prstGeom prst="rect">
            <a:avLst/>
          </a:prstGeom>
          <a:solidFill>
            <a:srgbClr val="DAE3F4"/>
          </a:solidFill>
          <a:ln w="9525" algn="ctr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Processing</a:t>
            </a:r>
            <a:b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</a:b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into Lenses</a:t>
            </a:r>
            <a:endParaRPr lang="ko-KR" altLang="en-US" sz="16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5" name="직사각형 34"/>
          <p:cNvSpPr/>
          <p:nvPr/>
        </p:nvSpPr>
        <p:spPr bwMode="auto">
          <a:xfrm>
            <a:off x="5929321" y="1738302"/>
            <a:ext cx="928694" cy="642942"/>
          </a:xfrm>
          <a:prstGeom prst="rect">
            <a:avLst/>
          </a:prstGeom>
          <a:solidFill>
            <a:srgbClr val="DAE3F4"/>
          </a:solidFill>
          <a:ln w="9525" algn="ctr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Quality</a:t>
            </a:r>
            <a:b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</a:b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Control</a:t>
            </a:r>
          </a:p>
        </p:txBody>
      </p:sp>
      <p:sp>
        <p:nvSpPr>
          <p:cNvPr id="36" name="타원 35"/>
          <p:cNvSpPr/>
          <p:nvPr/>
        </p:nvSpPr>
        <p:spPr bwMode="auto">
          <a:xfrm>
            <a:off x="7193008" y="1690675"/>
            <a:ext cx="1174731" cy="738194"/>
          </a:xfrm>
          <a:prstGeom prst="ellipse">
            <a:avLst/>
          </a:prstGeom>
          <a:solidFill>
            <a:srgbClr val="DAE3F4"/>
          </a:solidFill>
          <a:ln w="9525" algn="ctr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90000"/>
              </a:lnSpc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Next</a:t>
            </a:r>
            <a:b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</a:b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Process</a:t>
            </a:r>
            <a:endParaRPr lang="ko-KR" altLang="en-US" sz="16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7" name="타원 36"/>
          <p:cNvSpPr/>
          <p:nvPr/>
        </p:nvSpPr>
        <p:spPr bwMode="auto">
          <a:xfrm>
            <a:off x="4524374" y="2767008"/>
            <a:ext cx="2286016" cy="571504"/>
          </a:xfrm>
          <a:prstGeom prst="ellipse">
            <a:avLst/>
          </a:prstGeom>
          <a:solidFill>
            <a:srgbClr val="DAE3F4"/>
          </a:solidFill>
          <a:ln w="9525" algn="ctr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Loss of Pieces(1%)</a:t>
            </a:r>
            <a:endParaRPr lang="ko-KR" altLang="en-US" sz="16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cxnSp>
        <p:nvCxnSpPr>
          <p:cNvPr id="45" name="직선 화살표 연결선 44"/>
          <p:cNvCxnSpPr>
            <a:stCxn id="33" idx="6"/>
          </p:cNvCxnSpPr>
          <p:nvPr/>
        </p:nvCxnSpPr>
        <p:spPr>
          <a:xfrm>
            <a:off x="2500298" y="2050247"/>
            <a:ext cx="285753" cy="4694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화살표 연결선 47"/>
          <p:cNvCxnSpPr/>
          <p:nvPr/>
        </p:nvCxnSpPr>
        <p:spPr>
          <a:xfrm>
            <a:off x="4143373" y="2054941"/>
            <a:ext cx="214313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/>
          <p:nvPr/>
        </p:nvCxnSpPr>
        <p:spPr>
          <a:xfrm>
            <a:off x="5715008" y="2054941"/>
            <a:ext cx="214314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>
            <a:endCxn id="36" idx="2"/>
          </p:cNvCxnSpPr>
          <p:nvPr/>
        </p:nvCxnSpPr>
        <p:spPr>
          <a:xfrm>
            <a:off x="6858016" y="2054941"/>
            <a:ext cx="334992" cy="4831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화살표 연결선 66"/>
          <p:cNvCxnSpPr/>
          <p:nvPr/>
        </p:nvCxnSpPr>
        <p:spPr>
          <a:xfrm rot="5400000">
            <a:off x="4785520" y="2605082"/>
            <a:ext cx="428628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화살표 연결선 67"/>
          <p:cNvCxnSpPr/>
          <p:nvPr/>
        </p:nvCxnSpPr>
        <p:spPr>
          <a:xfrm rot="5400000">
            <a:off x="6144430" y="2605082"/>
            <a:ext cx="428628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 bwMode="auto">
          <a:xfrm>
            <a:off x="3824282" y="2419343"/>
            <a:ext cx="1943120" cy="295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sz="17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Defective Units</a:t>
            </a:r>
            <a:endParaRPr lang="ko-KR" altLang="en-US" sz="17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0" name="TextBox 69"/>
          <p:cNvSpPr txBox="1"/>
          <p:nvPr/>
        </p:nvSpPr>
        <p:spPr bwMode="auto">
          <a:xfrm>
            <a:off x="5276855" y="2419343"/>
            <a:ext cx="1943120" cy="295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sz="17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Spoiled Units</a:t>
            </a:r>
            <a:endParaRPr lang="ko-KR" altLang="en-US" sz="17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2" name="직사각형 71"/>
          <p:cNvSpPr/>
          <p:nvPr/>
        </p:nvSpPr>
        <p:spPr bwMode="auto">
          <a:xfrm>
            <a:off x="2609836" y="1566851"/>
            <a:ext cx="4357718" cy="1862149"/>
          </a:xfrm>
          <a:prstGeom prst="rect">
            <a:avLst/>
          </a:prstGeom>
          <a:noFill/>
          <a:ln w="19050" algn="ctr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200" dirty="0" smtClean="0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" name="TextBox 70"/>
          <p:cNvSpPr txBox="1"/>
          <p:nvPr/>
        </p:nvSpPr>
        <p:spPr bwMode="auto">
          <a:xfrm>
            <a:off x="3857620" y="1414449"/>
            <a:ext cx="1766900" cy="295277"/>
          </a:xfrm>
          <a:prstGeom prst="rect">
            <a:avLst/>
          </a:prstGeom>
          <a:solidFill>
            <a:srgbClr val="F7F9F1"/>
          </a:solidFill>
          <a:ln w="9525" algn="ctr">
            <a:noFill/>
            <a:round/>
            <a:headEnd/>
            <a:tailEnd/>
          </a:ln>
        </p:spPr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Lens Productions</a:t>
            </a:r>
            <a:endParaRPr lang="ko-KR" altLang="en-US" sz="16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4" name="타원 73"/>
          <p:cNvSpPr/>
          <p:nvPr/>
        </p:nvSpPr>
        <p:spPr bwMode="auto">
          <a:xfrm>
            <a:off x="928662" y="4071942"/>
            <a:ext cx="1571636" cy="781056"/>
          </a:xfrm>
          <a:prstGeom prst="ellipse">
            <a:avLst/>
          </a:prstGeom>
          <a:solidFill>
            <a:srgbClr val="DAE3F4"/>
          </a:solidFill>
          <a:ln w="9525" algn="ctr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90000"/>
              </a:lnSpc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Glass Material</a:t>
            </a:r>
            <a:b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</a:b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Manufacturer</a:t>
            </a:r>
            <a:endParaRPr lang="ko-KR" altLang="en-US" sz="16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7" name="타원 76"/>
          <p:cNvSpPr/>
          <p:nvPr/>
        </p:nvSpPr>
        <p:spPr bwMode="auto">
          <a:xfrm>
            <a:off x="7193008" y="4157668"/>
            <a:ext cx="1174731" cy="628654"/>
          </a:xfrm>
          <a:prstGeom prst="ellipse">
            <a:avLst/>
          </a:prstGeom>
          <a:solidFill>
            <a:srgbClr val="DAE3F4"/>
          </a:solidFill>
          <a:ln w="9525" algn="ctr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Next</a:t>
            </a:r>
            <a:b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</a:b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Process</a:t>
            </a:r>
            <a:endParaRPr lang="ko-KR" altLang="en-US" sz="16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8" name="타원 77"/>
          <p:cNvSpPr/>
          <p:nvPr/>
        </p:nvSpPr>
        <p:spPr bwMode="auto">
          <a:xfrm>
            <a:off x="4524374" y="5548327"/>
            <a:ext cx="2333642" cy="719143"/>
          </a:xfrm>
          <a:prstGeom prst="ellipse">
            <a:avLst/>
          </a:prstGeom>
          <a:solidFill>
            <a:srgbClr val="DAE3F4"/>
          </a:solidFill>
          <a:ln w="9525" algn="ctr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80000"/>
              </a:lnSpc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Material Losses</a:t>
            </a:r>
            <a:b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</a:b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(Discharge &amp; Waste)</a:t>
            </a:r>
            <a:endParaRPr lang="ko-KR" altLang="en-US" sz="16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9" name="직사각형 78"/>
          <p:cNvSpPr/>
          <p:nvPr/>
        </p:nvSpPr>
        <p:spPr bwMode="auto">
          <a:xfrm>
            <a:off x="2786051" y="4186242"/>
            <a:ext cx="1357322" cy="580213"/>
          </a:xfrm>
          <a:prstGeom prst="rect">
            <a:avLst/>
          </a:prstGeom>
          <a:solidFill>
            <a:srgbClr val="DAE3F4"/>
          </a:solidFill>
          <a:ln w="9525" algn="ctr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Glass Works</a:t>
            </a:r>
            <a:b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</a:b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in Stock</a:t>
            </a:r>
            <a:endParaRPr lang="ko-KR" altLang="en-US" sz="16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0" name="직사각형 79"/>
          <p:cNvSpPr/>
          <p:nvPr/>
        </p:nvSpPr>
        <p:spPr bwMode="auto">
          <a:xfrm>
            <a:off x="4357686" y="4186242"/>
            <a:ext cx="1357322" cy="580213"/>
          </a:xfrm>
          <a:prstGeom prst="rect">
            <a:avLst/>
          </a:prstGeom>
          <a:solidFill>
            <a:srgbClr val="DAE3F4"/>
          </a:solidFill>
          <a:ln w="9525" algn="ctr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Processing</a:t>
            </a:r>
            <a:b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</a:b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into Lenses</a:t>
            </a:r>
            <a:endParaRPr lang="ko-KR" altLang="en-US" sz="16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1" name="직사각형 80"/>
          <p:cNvSpPr/>
          <p:nvPr/>
        </p:nvSpPr>
        <p:spPr bwMode="auto">
          <a:xfrm>
            <a:off x="5929322" y="4186242"/>
            <a:ext cx="928694" cy="580213"/>
          </a:xfrm>
          <a:prstGeom prst="rect">
            <a:avLst/>
          </a:prstGeom>
          <a:solidFill>
            <a:srgbClr val="DAE3F4"/>
          </a:solidFill>
          <a:ln w="9525" algn="ctr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Quality</a:t>
            </a:r>
            <a:b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</a:b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Control</a:t>
            </a:r>
          </a:p>
        </p:txBody>
      </p:sp>
      <p:cxnSp>
        <p:nvCxnSpPr>
          <p:cNvPr id="82" name="직선 화살표 연결선 81"/>
          <p:cNvCxnSpPr>
            <a:stCxn id="74" idx="6"/>
            <a:endCxn id="79" idx="1"/>
          </p:cNvCxnSpPr>
          <p:nvPr/>
        </p:nvCxnSpPr>
        <p:spPr>
          <a:xfrm>
            <a:off x="2500298" y="4462470"/>
            <a:ext cx="285753" cy="13879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직선 화살표 연결선 82"/>
          <p:cNvCxnSpPr>
            <a:stCxn id="79" idx="3"/>
            <a:endCxn id="80" idx="1"/>
          </p:cNvCxnSpPr>
          <p:nvPr/>
        </p:nvCxnSpPr>
        <p:spPr>
          <a:xfrm>
            <a:off x="4143373" y="4476349"/>
            <a:ext cx="214313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직선 화살표 연결선 83"/>
          <p:cNvCxnSpPr>
            <a:stCxn id="80" idx="3"/>
            <a:endCxn id="81" idx="1"/>
          </p:cNvCxnSpPr>
          <p:nvPr/>
        </p:nvCxnSpPr>
        <p:spPr>
          <a:xfrm>
            <a:off x="5715008" y="4476349"/>
            <a:ext cx="214314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직선 화살표 연결선 84"/>
          <p:cNvCxnSpPr>
            <a:stCxn id="81" idx="3"/>
            <a:endCxn id="77" idx="2"/>
          </p:cNvCxnSpPr>
          <p:nvPr/>
        </p:nvCxnSpPr>
        <p:spPr>
          <a:xfrm flipV="1">
            <a:off x="6858016" y="4471995"/>
            <a:ext cx="334992" cy="4354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직선 화살표 연결선 85"/>
          <p:cNvCxnSpPr/>
          <p:nvPr/>
        </p:nvCxnSpPr>
        <p:spPr>
          <a:xfrm rot="5400000">
            <a:off x="4785520" y="5053023"/>
            <a:ext cx="428628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직선 화살표 연결선 86"/>
          <p:cNvCxnSpPr/>
          <p:nvPr/>
        </p:nvCxnSpPr>
        <p:spPr>
          <a:xfrm rot="5400000">
            <a:off x="6144430" y="5053023"/>
            <a:ext cx="428628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 bwMode="auto">
          <a:xfrm>
            <a:off x="3081327" y="4805371"/>
            <a:ext cx="1943120" cy="295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sz="17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Defective Units</a:t>
            </a:r>
            <a:br>
              <a:rPr lang="en-US" altLang="ko-KR" sz="17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</a:br>
            <a:r>
              <a:rPr lang="en-US" altLang="ko-KR" sz="17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Sludge, etc.</a:t>
            </a:r>
            <a:endParaRPr lang="ko-KR" altLang="en-US" sz="17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9" name="TextBox 88"/>
          <p:cNvSpPr txBox="1"/>
          <p:nvPr/>
        </p:nvSpPr>
        <p:spPr bwMode="auto">
          <a:xfrm>
            <a:off x="5276855" y="4867284"/>
            <a:ext cx="1943120" cy="295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sz="17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Spoiled Units</a:t>
            </a:r>
            <a:endParaRPr lang="ko-KR" altLang="en-US" sz="17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90" name="직사각형 89"/>
          <p:cNvSpPr/>
          <p:nvPr/>
        </p:nvSpPr>
        <p:spPr bwMode="auto">
          <a:xfrm>
            <a:off x="2609836" y="3929066"/>
            <a:ext cx="4357718" cy="2500330"/>
          </a:xfrm>
          <a:prstGeom prst="rect">
            <a:avLst/>
          </a:prstGeom>
          <a:noFill/>
          <a:ln w="19050" algn="ctr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200" dirty="0" smtClean="0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1" name="TextBox 90"/>
          <p:cNvSpPr txBox="1"/>
          <p:nvPr/>
        </p:nvSpPr>
        <p:spPr bwMode="auto">
          <a:xfrm>
            <a:off x="3857620" y="3843340"/>
            <a:ext cx="1766900" cy="295277"/>
          </a:xfrm>
          <a:prstGeom prst="rect">
            <a:avLst/>
          </a:prstGeom>
          <a:solidFill>
            <a:srgbClr val="F7F9F1"/>
          </a:solidFill>
          <a:ln w="9525" algn="ctr">
            <a:noFill/>
            <a:round/>
            <a:headEnd/>
            <a:tailEnd/>
          </a:ln>
        </p:spPr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Lens Productions</a:t>
            </a:r>
            <a:endParaRPr lang="ko-KR" altLang="en-US" sz="16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92" name="TextBox 91"/>
          <p:cNvSpPr txBox="1"/>
          <p:nvPr/>
        </p:nvSpPr>
        <p:spPr bwMode="auto">
          <a:xfrm>
            <a:off x="7115193" y="3743327"/>
            <a:ext cx="1389045" cy="295277"/>
          </a:xfrm>
          <a:prstGeom prst="rect">
            <a:avLst/>
          </a:prstGeom>
          <a:solidFill>
            <a:srgbClr val="F7F9F1"/>
          </a:solidFill>
          <a:ln w="9525" algn="ctr">
            <a:noFill/>
            <a:round/>
            <a:headEnd/>
            <a:tailEnd/>
          </a:ln>
        </p:spPr>
        <p:txBody>
          <a:bodyPr wrap="none" rtlCol="0" anchor="ctr"/>
          <a:lstStyle/>
          <a:p>
            <a:pPr algn="ctr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Cost of Final</a:t>
            </a:r>
            <a:b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</a:b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Product(68%)</a:t>
            </a:r>
            <a:endParaRPr lang="ko-KR" altLang="en-US" sz="16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93" name="타원 92"/>
          <p:cNvSpPr/>
          <p:nvPr/>
        </p:nvSpPr>
        <p:spPr bwMode="auto">
          <a:xfrm>
            <a:off x="7072330" y="5548327"/>
            <a:ext cx="1246168" cy="719143"/>
          </a:xfrm>
          <a:prstGeom prst="ellipse">
            <a:avLst/>
          </a:prstGeom>
          <a:solidFill>
            <a:srgbClr val="DAE3F4"/>
          </a:solidFill>
          <a:ln w="9525" algn="ctr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fontAlgn="base">
              <a:lnSpc>
                <a:spcPct val="80000"/>
              </a:lnSpc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Treatment</a:t>
            </a:r>
            <a:endParaRPr lang="ko-KR" altLang="en-US" sz="16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cxnSp>
        <p:nvCxnSpPr>
          <p:cNvPr id="119" name="직선 화살표 연결선 118"/>
          <p:cNvCxnSpPr>
            <a:stCxn id="78" idx="6"/>
            <a:endCxn id="93" idx="2"/>
          </p:cNvCxnSpPr>
          <p:nvPr/>
        </p:nvCxnSpPr>
        <p:spPr>
          <a:xfrm>
            <a:off x="6858016" y="5907899"/>
            <a:ext cx="214314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직사각형 120"/>
          <p:cNvSpPr/>
          <p:nvPr/>
        </p:nvSpPr>
        <p:spPr bwMode="auto">
          <a:xfrm>
            <a:off x="4424361" y="5429264"/>
            <a:ext cx="4000528" cy="928694"/>
          </a:xfrm>
          <a:prstGeom prst="rect">
            <a:avLst/>
          </a:prstGeom>
          <a:noFill/>
          <a:ln w="19050" algn="ctr">
            <a:solidFill>
              <a:schemeClr val="bg2">
                <a:lumMod val="5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200" dirty="0" smtClean="0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2" name="TextBox 121"/>
          <p:cNvSpPr txBox="1"/>
          <p:nvPr/>
        </p:nvSpPr>
        <p:spPr bwMode="auto">
          <a:xfrm>
            <a:off x="5876934" y="5238763"/>
            <a:ext cx="2481280" cy="295277"/>
          </a:xfrm>
          <a:prstGeom prst="rect">
            <a:avLst/>
          </a:prstGeom>
          <a:solidFill>
            <a:srgbClr val="F7F9F1"/>
          </a:solidFill>
          <a:ln w="9525" algn="ctr">
            <a:noFill/>
            <a:round/>
            <a:headEnd/>
            <a:tailEnd/>
          </a:ln>
        </p:spPr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altLang="ko-KR" sz="16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Material Loss Cost(32%)</a:t>
            </a:r>
            <a:endParaRPr lang="ko-KR" altLang="en-US" sz="16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23" name="TextBox 58"/>
          <p:cNvSpPr txBox="1">
            <a:spLocks noChangeArrowheads="1"/>
          </p:cNvSpPr>
          <p:nvPr/>
        </p:nvSpPr>
        <p:spPr bwMode="auto">
          <a:xfrm>
            <a:off x="761973" y="1142984"/>
            <a:ext cx="47149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&lt;Conventional Production Management&gt;</a:t>
            </a:r>
            <a:endParaRPr lang="ko-KR" altLang="en-US" sz="1600" dirty="0">
              <a:solidFill>
                <a:srgbClr val="FF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24" name="TextBox 58"/>
          <p:cNvSpPr txBox="1">
            <a:spLocks noChangeArrowheads="1"/>
          </p:cNvSpPr>
          <p:nvPr/>
        </p:nvSpPr>
        <p:spPr bwMode="auto">
          <a:xfrm>
            <a:off x="761973" y="3576639"/>
            <a:ext cx="47149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&lt;Material Flow Cost Accounting&gt;</a:t>
            </a:r>
            <a:endParaRPr lang="ko-KR" altLang="en-US" sz="1600" dirty="0">
              <a:solidFill>
                <a:srgbClr val="FF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25" name="TextBox 124"/>
          <p:cNvSpPr txBox="1"/>
          <p:nvPr/>
        </p:nvSpPr>
        <p:spPr bwMode="auto">
          <a:xfrm>
            <a:off x="7494592" y="1352535"/>
            <a:ext cx="720746" cy="295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sz="1700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(99%)</a:t>
            </a:r>
            <a:endParaRPr lang="ko-KR" altLang="en-US" sz="1700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65B67-5E6E-4C00-8CB9-5A2E57817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54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7494" y="785794"/>
            <a:ext cx="8319600" cy="370800"/>
          </a:xfr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l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  <a:cs typeface="+mn-cs"/>
              </a:rPr>
              <a:t>2) </a:t>
            </a:r>
            <a:r>
              <a:rPr kumimoji="1" lang="en-US" altLang="ko-KR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MFCA </a:t>
            </a:r>
            <a:r>
              <a:rPr kumimoji="1" lang="ko-KR" altLang="en-US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도입 전후의 생산방식 비교 </a:t>
            </a:r>
            <a:endParaRPr kumimoji="1" lang="ko-KR" altLang="en-US" sz="1800" dirty="0" smtClean="0">
              <a:solidFill>
                <a:srgbClr val="B86545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122850" y="173573"/>
            <a:ext cx="8820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91440" tIns="45720" rIns="91440" bIns="45720" rtlCol="0" anchor="ctr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 4. 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물질흐름원가회계</a:t>
            </a: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(MFCA)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의 기대효과와 과제</a:t>
            </a:r>
            <a:endParaRPr kumimoji="1" lang="ko-KR" altLang="en-US" sz="2000" dirty="0">
              <a:solidFill>
                <a:srgbClr val="834A12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57" name="직사각형 56"/>
          <p:cNvSpPr/>
          <p:nvPr/>
        </p:nvSpPr>
        <p:spPr bwMode="auto">
          <a:xfrm>
            <a:off x="828649" y="1338248"/>
            <a:ext cx="7704164" cy="3948140"/>
          </a:xfrm>
          <a:prstGeom prst="rect">
            <a:avLst/>
          </a:prstGeom>
          <a:solidFill>
            <a:srgbClr val="F7F9F1"/>
          </a:solidFill>
          <a:ln w="9525" algn="ctr">
            <a:noFill/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400" dirty="0" smtClean="0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4338" name="Picture 2" descr="C:\Documents and Settings\Administrator\바탕 화면\3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1584" y="2295517"/>
            <a:ext cx="3545382" cy="2003456"/>
          </a:xfrm>
          <a:prstGeom prst="rect">
            <a:avLst/>
          </a:prstGeom>
          <a:noFill/>
        </p:spPr>
      </p:pic>
      <p:pic>
        <p:nvPicPr>
          <p:cNvPr id="14339" name="Picture 3" descr="C:\Documents and Settings\Administrator\바탕 화면\2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8675" y="2607109"/>
            <a:ext cx="3365556" cy="1263236"/>
          </a:xfrm>
          <a:prstGeom prst="rect">
            <a:avLst/>
          </a:prstGeom>
          <a:noFill/>
        </p:spPr>
      </p:pic>
      <p:sp>
        <p:nvSpPr>
          <p:cNvPr id="62" name="오른쪽 화살표 61"/>
          <p:cNvSpPr/>
          <p:nvPr/>
        </p:nvSpPr>
        <p:spPr bwMode="auto">
          <a:xfrm>
            <a:off x="4386261" y="2941651"/>
            <a:ext cx="471491" cy="500066"/>
          </a:xfrm>
          <a:prstGeom prst="rightArrow">
            <a:avLst>
              <a:gd name="adj1" fmla="val 50000"/>
              <a:gd name="adj2" fmla="val 30606"/>
            </a:avLst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400" dirty="0" smtClean="0">
              <a:solidFill>
                <a:prstClr val="black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3" name="직사각형 62"/>
          <p:cNvSpPr/>
          <p:nvPr/>
        </p:nvSpPr>
        <p:spPr bwMode="auto">
          <a:xfrm>
            <a:off x="1743055" y="1523205"/>
            <a:ext cx="1928826" cy="500066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[Cut-out Material]</a:t>
            </a:r>
            <a:endParaRPr lang="ko-KR" altLang="en-US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66" name="직사각형 65"/>
          <p:cNvSpPr/>
          <p:nvPr/>
        </p:nvSpPr>
        <p:spPr bwMode="auto">
          <a:xfrm>
            <a:off x="5530884" y="1513680"/>
            <a:ext cx="1928826" cy="500066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[Pressed Material]</a:t>
            </a:r>
            <a:endParaRPr lang="ko-KR" altLang="en-US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67" name="TextBox 66"/>
          <p:cNvSpPr txBox="1"/>
          <p:nvPr/>
        </p:nvSpPr>
        <p:spPr bwMode="auto">
          <a:xfrm>
            <a:off x="3281353" y="3662364"/>
            <a:ext cx="914400" cy="35719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AF5A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Canon</a:t>
            </a:r>
            <a:endParaRPr lang="ko-KR" altLang="en-US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6" name="TextBox 75"/>
          <p:cNvSpPr txBox="1"/>
          <p:nvPr/>
        </p:nvSpPr>
        <p:spPr bwMode="auto">
          <a:xfrm>
            <a:off x="7505727" y="3662364"/>
            <a:ext cx="914400" cy="35719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AF5A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Canon</a:t>
            </a:r>
            <a:endParaRPr lang="ko-KR" altLang="en-US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8" name="TextBox 77"/>
          <p:cNvSpPr txBox="1"/>
          <p:nvPr/>
        </p:nvSpPr>
        <p:spPr bwMode="auto">
          <a:xfrm>
            <a:off x="957673" y="3857628"/>
            <a:ext cx="2228872" cy="35719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AF5A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Glass Manufacturer</a:t>
            </a:r>
            <a:endParaRPr lang="ko-KR" altLang="en-US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0" name="TextBox 79"/>
          <p:cNvSpPr txBox="1"/>
          <p:nvPr/>
        </p:nvSpPr>
        <p:spPr bwMode="auto">
          <a:xfrm>
            <a:off x="5353048" y="4643446"/>
            <a:ext cx="2219348" cy="35719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AF5A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Glass Manufacturer</a:t>
            </a:r>
            <a:endParaRPr lang="ko-KR" altLang="en-US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1" name="TextBox 80"/>
          <p:cNvSpPr txBox="1"/>
          <p:nvPr/>
        </p:nvSpPr>
        <p:spPr bwMode="auto">
          <a:xfrm>
            <a:off x="5991235" y="2590794"/>
            <a:ext cx="91440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Press</a:t>
            </a:r>
            <a:endParaRPr lang="ko-KR" altLang="en-US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3" name="TextBox 82"/>
          <p:cNvSpPr txBox="1"/>
          <p:nvPr/>
        </p:nvSpPr>
        <p:spPr bwMode="auto">
          <a:xfrm>
            <a:off x="5991235" y="4214818"/>
            <a:ext cx="91440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Heated Metal Pattern</a:t>
            </a:r>
            <a:endParaRPr lang="ko-KR" altLang="en-US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4" name="TextBox 83"/>
          <p:cNvSpPr txBox="1"/>
          <p:nvPr/>
        </p:nvSpPr>
        <p:spPr bwMode="auto">
          <a:xfrm>
            <a:off x="2501176" y="2285992"/>
            <a:ext cx="1570758" cy="35719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AF5A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Material Loss</a:t>
            </a:r>
            <a:endParaRPr lang="ko-KR" altLang="en-US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cxnSp>
        <p:nvCxnSpPr>
          <p:cNvPr id="86" name="직선 화살표 연결선 85"/>
          <p:cNvCxnSpPr/>
          <p:nvPr/>
        </p:nvCxnSpPr>
        <p:spPr>
          <a:xfrm rot="5400000">
            <a:off x="2569797" y="2983703"/>
            <a:ext cx="714380" cy="7143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 bwMode="auto">
          <a:xfrm>
            <a:off x="6538920" y="2171691"/>
            <a:ext cx="1676418" cy="35719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AF5A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Material Loss</a:t>
            </a:r>
            <a:endParaRPr lang="ko-KR" altLang="en-US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cxnSp>
        <p:nvCxnSpPr>
          <p:cNvPr id="23" name="직선 화살표 연결선 22"/>
          <p:cNvCxnSpPr/>
          <p:nvPr/>
        </p:nvCxnSpPr>
        <p:spPr>
          <a:xfrm>
            <a:off x="3643306" y="2643182"/>
            <a:ext cx="285752" cy="2143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/>
          <p:nvPr/>
        </p:nvCxnSpPr>
        <p:spPr>
          <a:xfrm>
            <a:off x="7704639" y="2529212"/>
            <a:ext cx="285752" cy="2143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65B67-5E6E-4C00-8CB9-5A2E57817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27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4190" y="1052736"/>
            <a:ext cx="8229600" cy="5095875"/>
          </a:xfrm>
        </p:spPr>
        <p:txBody>
          <a:bodyPr>
            <a:normAutofit fontScale="92500" lnSpcReduction="20000"/>
          </a:bodyPr>
          <a:lstStyle/>
          <a:p>
            <a:pPr marL="365760" indent="-256032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u"/>
              <a:defRPr/>
            </a:pP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새로운 </a:t>
            </a: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기법이지만 활용하는 </a:t>
            </a:r>
            <a:r>
              <a:rPr lang="en-US" altLang="ko-KR" sz="2200" dirty="0" smtClean="0">
                <a:solidFill>
                  <a:srgbClr val="0070C0"/>
                </a:solidFill>
                <a:effectLst/>
              </a:rPr>
              <a:t>DATA</a:t>
            </a: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는 대부분 기존에 활동하고있는 </a:t>
            </a:r>
            <a:r>
              <a:rPr lang="en-US" altLang="ko-KR" sz="2200" dirty="0" smtClean="0">
                <a:solidFill>
                  <a:srgbClr val="0070C0"/>
                </a:solidFill>
                <a:effectLst/>
              </a:rPr>
              <a:t>“TPM</a:t>
            </a: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활동</a:t>
            </a:r>
            <a:r>
              <a:rPr lang="en-US" altLang="ko-KR" sz="2200" dirty="0" smtClean="0">
                <a:solidFill>
                  <a:srgbClr val="0070C0"/>
                </a:solidFill>
                <a:effectLst/>
              </a:rPr>
              <a:t>”</a:t>
            </a: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에서 관리된 것이다</a:t>
            </a:r>
            <a:r>
              <a:rPr lang="en-US" altLang="ko-KR" sz="2200" dirty="0" smtClean="0">
                <a:solidFill>
                  <a:srgbClr val="0070C0"/>
                </a:solidFill>
                <a:effectLst/>
              </a:rPr>
              <a:t>.</a:t>
            </a:r>
          </a:p>
          <a:p>
            <a:pPr marL="365760" indent="-256032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u"/>
              <a:defRPr/>
            </a:pP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각 공정 별로 </a:t>
            </a:r>
            <a:r>
              <a:rPr lang="ko-KR" altLang="en-US" sz="2200" dirty="0" err="1" smtClean="0">
                <a:solidFill>
                  <a:srgbClr val="0070C0"/>
                </a:solidFill>
                <a:effectLst/>
              </a:rPr>
              <a:t>불량율을</a:t>
            </a: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 </a:t>
            </a: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개선해 왔지만 </a:t>
            </a:r>
            <a:r>
              <a:rPr lang="en-US" altLang="ko-KR" sz="2200" dirty="0" smtClean="0">
                <a:solidFill>
                  <a:srgbClr val="0070C0"/>
                </a:solidFill>
                <a:effectLst/>
              </a:rPr>
              <a:t>MFCA</a:t>
            </a: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를 도입한 후 전체 공정의 수율</a:t>
            </a:r>
            <a:r>
              <a:rPr lang="en-US" altLang="ko-KR" sz="2200" dirty="0" smtClean="0">
                <a:solidFill>
                  <a:srgbClr val="0070C0"/>
                </a:solidFill>
                <a:effectLst/>
              </a:rPr>
              <a:t>(yield rate)</a:t>
            </a: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을 파악할 수 있었다</a:t>
            </a:r>
            <a:r>
              <a:rPr lang="en-US" altLang="ko-KR" sz="2200" dirty="0" smtClean="0">
                <a:solidFill>
                  <a:srgbClr val="0070C0"/>
                </a:solidFill>
                <a:effectLst/>
              </a:rPr>
              <a:t>.</a:t>
            </a:r>
          </a:p>
          <a:p>
            <a:pPr marL="365760" indent="-256032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u"/>
              <a:defRPr/>
            </a:pPr>
            <a:r>
              <a:rPr lang="en-US" altLang="ko-KR" sz="2200" dirty="0" smtClean="0">
                <a:solidFill>
                  <a:srgbClr val="0070C0"/>
                </a:solidFill>
              </a:rPr>
              <a:t>MFCA</a:t>
            </a:r>
            <a:r>
              <a:rPr lang="ko-KR" altLang="en-US" sz="2200" dirty="0">
                <a:solidFill>
                  <a:srgbClr val="0070C0"/>
                </a:solidFill>
              </a:rPr>
              <a:t>를 적용한 후</a:t>
            </a:r>
            <a:r>
              <a:rPr lang="en-US" altLang="ko-KR" sz="2200" dirty="0">
                <a:solidFill>
                  <a:srgbClr val="0070C0"/>
                </a:solidFill>
              </a:rPr>
              <a:t>, </a:t>
            </a:r>
            <a:r>
              <a:rPr lang="ko-KR" altLang="en-US" sz="2200" dirty="0">
                <a:solidFill>
                  <a:srgbClr val="0070C0"/>
                </a:solidFill>
              </a:rPr>
              <a:t>기존의 폐기물 감축활동을 </a:t>
            </a:r>
            <a:r>
              <a:rPr lang="en-US" altLang="ko-KR" sz="2200" dirty="0">
                <a:solidFill>
                  <a:srgbClr val="0070C0"/>
                </a:solidFill>
              </a:rPr>
              <a:t>SC ∙ EC </a:t>
            </a:r>
            <a:r>
              <a:rPr lang="ko-KR" altLang="en-US" sz="2200" dirty="0" smtClean="0">
                <a:solidFill>
                  <a:srgbClr val="0070C0"/>
                </a:solidFill>
              </a:rPr>
              <a:t>까지 </a:t>
            </a:r>
            <a:r>
              <a:rPr lang="ko-KR" altLang="en-US" sz="2200" dirty="0">
                <a:solidFill>
                  <a:srgbClr val="0070C0"/>
                </a:solidFill>
              </a:rPr>
              <a:t>고려한 원가절감활동으로 명확히 인식하게 </a:t>
            </a:r>
            <a:r>
              <a:rPr lang="ko-KR" altLang="en-US" sz="2200" dirty="0" smtClean="0">
                <a:solidFill>
                  <a:srgbClr val="0070C0"/>
                </a:solidFill>
              </a:rPr>
              <a:t>되고</a:t>
            </a:r>
            <a:r>
              <a:rPr lang="en-US" altLang="ko-KR" sz="2200" dirty="0" smtClean="0">
                <a:solidFill>
                  <a:srgbClr val="0070C0"/>
                </a:solidFill>
              </a:rPr>
              <a:t>, </a:t>
            </a:r>
            <a:r>
              <a:rPr lang="ko-KR" altLang="en-US" sz="2200" dirty="0" smtClean="0">
                <a:solidFill>
                  <a:srgbClr val="0070C0"/>
                </a:solidFill>
              </a:rPr>
              <a:t>전</a:t>
            </a: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체 </a:t>
            </a: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공정의 원가절감에 어느 정도 기여했는지 눈에 보이는 관리를 할수 있게 되었다</a:t>
            </a:r>
            <a:endParaRPr lang="en-US" altLang="ko-KR" sz="2200" dirty="0" smtClean="0">
              <a:solidFill>
                <a:srgbClr val="0070C0"/>
              </a:solidFill>
              <a:effectLst/>
            </a:endParaRPr>
          </a:p>
          <a:p>
            <a:pPr marL="365760" indent="-256032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u"/>
              <a:defRPr/>
            </a:pP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재료의 </a:t>
            </a:r>
            <a:r>
              <a:rPr lang="ko-KR" altLang="en-US" sz="2200" dirty="0" err="1" smtClean="0">
                <a:solidFill>
                  <a:srgbClr val="0070C0"/>
                </a:solidFill>
                <a:effectLst/>
              </a:rPr>
              <a:t>물량정리표와</a:t>
            </a: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 </a:t>
            </a:r>
            <a:r>
              <a:rPr lang="en-US" altLang="ko-KR" sz="2200" dirty="0" smtClean="0">
                <a:solidFill>
                  <a:srgbClr val="0070C0"/>
                </a:solidFill>
                <a:effectLst/>
              </a:rPr>
              <a:t>Excel </a:t>
            </a: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시트를 사용해 분석한 결과</a:t>
            </a:r>
            <a:r>
              <a:rPr lang="en-US" altLang="ko-KR" sz="2200" dirty="0" smtClean="0">
                <a:solidFill>
                  <a:srgbClr val="0070C0"/>
                </a:solidFill>
                <a:effectLst/>
              </a:rPr>
              <a:t>, </a:t>
            </a: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개선 시뮬레이션을 할 수 있어 개선시책 도출과 기대효과를 쉽게 산출할 수 있었다</a:t>
            </a:r>
            <a:r>
              <a:rPr lang="en-US" altLang="ko-KR" sz="2200" dirty="0" smtClean="0">
                <a:solidFill>
                  <a:srgbClr val="0070C0"/>
                </a:solidFill>
                <a:effectLst/>
              </a:rPr>
              <a:t>.</a:t>
            </a:r>
          </a:p>
          <a:p>
            <a:pPr marL="365760" indent="-256032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u"/>
              <a:defRPr/>
            </a:pPr>
            <a:r>
              <a:rPr lang="en-US" altLang="ko-KR" sz="2200" dirty="0" smtClean="0">
                <a:solidFill>
                  <a:srgbClr val="0070C0"/>
                </a:solidFill>
                <a:effectLst/>
              </a:rPr>
              <a:t>MFCA</a:t>
            </a: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를 적용해 제품제조 단계에서의 원가 절감을 위해 설계 ∙ 생산기술에 대한 </a:t>
            </a:r>
            <a:r>
              <a:rPr lang="en-US" altLang="ko-KR" sz="2200" dirty="0" smtClean="0">
                <a:solidFill>
                  <a:srgbClr val="0070C0"/>
                </a:solidFill>
                <a:effectLst/>
              </a:rPr>
              <a:t>VA/VE </a:t>
            </a:r>
            <a:r>
              <a:rPr lang="ko-KR" altLang="en-US" sz="2200" dirty="0" smtClean="0">
                <a:solidFill>
                  <a:srgbClr val="0070C0"/>
                </a:solidFill>
                <a:effectLst/>
              </a:rPr>
              <a:t>제안을 할 수 있었다</a:t>
            </a:r>
            <a:r>
              <a:rPr lang="en-US" altLang="ko-KR" sz="2200" dirty="0" smtClean="0">
                <a:solidFill>
                  <a:srgbClr val="0070C0"/>
                </a:solidFill>
                <a:effectLst/>
              </a:rPr>
              <a:t>.</a:t>
            </a:r>
            <a:endParaRPr lang="ko-KR" altLang="en-US" sz="2200" dirty="0">
              <a:solidFill>
                <a:srgbClr val="0070C0"/>
              </a:solidFill>
              <a:effectLst/>
            </a:endParaRP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702790" y="290845"/>
            <a:ext cx="77724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>
              <a:lnSpc>
                <a:spcPct val="90000"/>
              </a:lnSpc>
              <a:spcBef>
                <a:spcPct val="50000"/>
              </a:spcBef>
            </a:pPr>
            <a:r>
              <a:rPr kumimoji="0" lang="en-US" altLang="ko-KR" sz="2400" dirty="0" smtClean="0">
                <a:latin typeface="HY헤드라인M" pitchFamily="18" charset="-127"/>
                <a:ea typeface="HY헤드라인M" pitchFamily="18" charset="-127"/>
              </a:rPr>
              <a:t>5. MFCA </a:t>
            </a:r>
            <a:r>
              <a:rPr kumimoji="0" lang="ko-KR" altLang="en-US" sz="2400" dirty="0">
                <a:latin typeface="HY헤드라인M" pitchFamily="18" charset="-127"/>
                <a:ea typeface="HY헤드라인M" pitchFamily="18" charset="-127"/>
              </a:rPr>
              <a:t>도입결과</a:t>
            </a:r>
            <a:r>
              <a:rPr kumimoji="0" lang="en-US" altLang="ko-KR" sz="2400" dirty="0">
                <a:latin typeface="Georgia" pitchFamily="18" charset="0"/>
                <a:ea typeface="맑은 고딕" pitchFamily="50" charset="-127"/>
              </a:rPr>
              <a:t> </a:t>
            </a:r>
            <a:endParaRPr kumimoji="0" lang="en-US" altLang="ko-KR" sz="2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65B67-5E6E-4C00-8CB9-5A2E57817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152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354506" y="260648"/>
            <a:ext cx="8820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91440" tIns="45720" rIns="91440" bIns="45720" rtlCol="0" anchor="ctr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  6. 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물질흐름원가회계</a:t>
            </a: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(MFCA)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의 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국제동향과 과제</a:t>
            </a:r>
            <a:endParaRPr kumimoji="1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834A12"/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n-cs"/>
            </a:endParaRPr>
          </a:p>
        </p:txBody>
      </p:sp>
      <p:grpSp>
        <p:nvGrpSpPr>
          <p:cNvPr id="3" name="그룹 51"/>
          <p:cNvGrpSpPr/>
          <p:nvPr/>
        </p:nvGrpSpPr>
        <p:grpSpPr>
          <a:xfrm>
            <a:off x="354506" y="836712"/>
            <a:ext cx="8254754" cy="4104456"/>
            <a:chOff x="2460273" y="2316472"/>
            <a:chExt cx="6267494" cy="2593676"/>
          </a:xfrm>
        </p:grpSpPr>
        <p:pic>
          <p:nvPicPr>
            <p:cNvPr id="41" name="Picture 7" descr="goal_0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60273" y="2316472"/>
              <a:ext cx="6267494" cy="2593676"/>
            </a:xfrm>
            <a:prstGeom prst="rect">
              <a:avLst/>
            </a:prstGeom>
            <a:noFill/>
          </p:spPr>
        </p:pic>
        <p:sp>
          <p:nvSpPr>
            <p:cNvPr id="49" name="직사각형 48"/>
            <p:cNvSpPr/>
            <p:nvPr/>
          </p:nvSpPr>
          <p:spPr bwMode="auto">
            <a:xfrm>
              <a:off x="2786050" y="2714620"/>
              <a:ext cx="1500198" cy="642942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85725" algn="ctr" fontAlgn="base">
                <a:lnSpc>
                  <a:spcPct val="110000"/>
                </a:lnSpc>
                <a:spcBef>
                  <a:spcPts val="600"/>
                </a:spcBef>
                <a:spcAft>
                  <a:spcPct val="0"/>
                </a:spcAft>
                <a:tabLst>
                  <a:tab pos="93663" algn="l"/>
                </a:tabLst>
              </a:pPr>
              <a:endParaRPr lang="ko-KR" altLang="en-US" sz="1200" dirty="0" smtClean="0"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65B67-5E6E-4C00-8CB9-5A2E57817F0B}" type="slidenum">
              <a:rPr lang="ko-KR" altLang="en-US" smtClean="0"/>
              <a:pPr/>
              <a:t>14</a:t>
            </a:fld>
            <a:endParaRPr lang="ko-KR" altLang="en-US"/>
          </a:p>
        </p:txBody>
      </p:sp>
      <p:sp>
        <p:nvSpPr>
          <p:cNvPr id="15" name="Text Box 28"/>
          <p:cNvSpPr txBox="1">
            <a:spLocks noChangeArrowheads="1"/>
          </p:cNvSpPr>
          <p:nvPr/>
        </p:nvSpPr>
        <p:spPr bwMode="auto">
          <a:xfrm>
            <a:off x="783578" y="1444754"/>
            <a:ext cx="796488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285750" marR="0" lvl="0" indent="-2857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r>
              <a:rPr kumimoji="1" lang="ko-KR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제조업은 물론 건설업과 서비스 업종</a:t>
            </a:r>
            <a:r>
              <a:rPr kumimoji="1" lang="en-US" altLang="ko-KR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, </a:t>
            </a:r>
            <a:r>
              <a:rPr kumimoji="1" lang="ko-KR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금융업종까지 확대 적용되고 있다</a:t>
            </a:r>
            <a:r>
              <a:rPr kumimoji="1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.</a:t>
            </a:r>
            <a:endParaRPr kumimoji="1" lang="en-US" altLang="ko-KR" sz="16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803965" y="2066108"/>
            <a:ext cx="65532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285750" marR="0" lvl="0" indent="-2857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r>
              <a:rPr kumimoji="1" lang="ko-KR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공급사슬</a:t>
            </a:r>
            <a:r>
              <a:rPr kumimoji="1" lang="en-US" altLang="ko-KR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(Supply Chain)</a:t>
            </a:r>
            <a:r>
              <a:rPr kumimoji="1" lang="ko-KR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으로  확대 적용되고 있다</a:t>
            </a:r>
            <a:r>
              <a:rPr kumimoji="1" lang="en-US" altLang="ko-KR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.</a:t>
            </a:r>
            <a:endParaRPr kumimoji="1" lang="en-US" altLang="ko-KR" sz="14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Text Box 28"/>
          <p:cNvSpPr txBox="1">
            <a:spLocks noChangeArrowheads="1"/>
          </p:cNvSpPr>
          <p:nvPr/>
        </p:nvSpPr>
        <p:spPr bwMode="auto">
          <a:xfrm>
            <a:off x="863588" y="2748657"/>
            <a:ext cx="7416824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285750" marR="0" lvl="0" indent="-2857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r>
              <a:rPr kumimoji="1" lang="en-US" altLang="ko-KR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ISO 14001 family</a:t>
            </a:r>
            <a:r>
              <a:rPr kumimoji="1" lang="ko-KR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에서 </a:t>
            </a:r>
            <a:r>
              <a:rPr kumimoji="1" lang="en-US" altLang="ko-KR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MFCA</a:t>
            </a:r>
            <a:r>
              <a:rPr kumimoji="1" lang="ko-KR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가 </a:t>
            </a:r>
            <a:r>
              <a:rPr kumimoji="1" lang="en-US" altLang="ko-KR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ISO14051</a:t>
            </a:r>
            <a:r>
              <a:rPr kumimoji="1" lang="ko-KR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로  국제표준으로 발표</a:t>
            </a:r>
            <a:r>
              <a:rPr kumimoji="1" lang="en-US" altLang="ko-KR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.</a:t>
            </a:r>
            <a:endParaRPr kumimoji="1" lang="en-US" altLang="ko-KR" sz="14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844304" y="3408808"/>
            <a:ext cx="743610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285750" marR="0" lvl="0" indent="-2857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r>
              <a:rPr kumimoji="1" lang="ko-KR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향후 전력 등 에너지도 물질에 포함시켜 산출하고 </a:t>
            </a:r>
            <a:r>
              <a:rPr kumimoji="1" lang="ko-KR" altLang="en-US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전과정평가</a:t>
            </a:r>
            <a:r>
              <a:rPr kumimoji="1" lang="ko-KR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 </a:t>
            </a:r>
            <a:r>
              <a:rPr kumimoji="1" lang="en-US" altLang="ko-KR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(LCA) </a:t>
            </a:r>
            <a:r>
              <a:rPr kumimoji="1" lang="ko-KR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및 탄소발자국 </a:t>
            </a:r>
            <a:r>
              <a:rPr kumimoji="1" lang="en-US" altLang="ko-KR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(Carbon Footprint) </a:t>
            </a:r>
            <a:r>
              <a:rPr kumimoji="1" lang="ko-KR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등과 연계</a:t>
            </a:r>
            <a:r>
              <a:rPr kumimoji="1" lang="en-US" altLang="ko-KR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.</a:t>
            </a:r>
            <a:endParaRPr kumimoji="1" lang="en-US" altLang="ko-KR" sz="14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7494" y="785794"/>
            <a:ext cx="8319600" cy="370800"/>
          </a:xfr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l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  <a:cs typeface="+mn-cs"/>
              </a:rPr>
              <a:t>     </a:t>
            </a:r>
            <a:r>
              <a:rPr kumimoji="1" lang="en-US" altLang="ko-KR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MFCA</a:t>
            </a:r>
            <a:r>
              <a:rPr kumimoji="1" lang="ko-KR" altLang="en-US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의</a:t>
            </a:r>
            <a:r>
              <a:rPr kumimoji="1" lang="en-US" altLang="ko-KR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 </a:t>
            </a:r>
            <a:r>
              <a:rPr kumimoji="1" lang="ko-KR" altLang="en-US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탄생 배경</a:t>
            </a:r>
            <a:endParaRPr kumimoji="1" lang="ko-KR" altLang="en-US" sz="1800" dirty="0" smtClean="0">
              <a:solidFill>
                <a:srgbClr val="B86545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122850" y="173573"/>
            <a:ext cx="8820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91440" tIns="45720" rIns="91440" bIns="45720" rtlCol="0" anchor="ctr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1. 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물질흐름원가회계</a:t>
            </a: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(MFCA)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의 기초 </a:t>
            </a:r>
            <a:endParaRPr kumimoji="1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834A12"/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3037202" y="2786058"/>
            <a:ext cx="3087384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 latinLnBrk="0">
              <a:lnSpc>
                <a:spcPct val="130000"/>
              </a:lnSpc>
            </a:pPr>
            <a:r>
              <a:rPr lang="en-US" altLang="ko-KR" kern="0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[</a:t>
            </a:r>
            <a:r>
              <a:rPr lang="ko-KR" altLang="en-US" kern="0" spc="-60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물질흐름원가회계</a:t>
            </a:r>
            <a:r>
              <a:rPr lang="en-US" altLang="ko-KR" kern="0" spc="-60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(</a:t>
            </a:r>
            <a:r>
              <a:rPr lang="en-US" altLang="ko-KR" kern="0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MFCA)]</a:t>
            </a:r>
            <a:endParaRPr lang="ko-KR" altLang="en-US" kern="0" dirty="0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58" name="직사각형 57"/>
          <p:cNvSpPr/>
          <p:nvPr/>
        </p:nvSpPr>
        <p:spPr bwMode="auto">
          <a:xfrm>
            <a:off x="847699" y="3248024"/>
            <a:ext cx="7685114" cy="3162322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AF5A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marL="85725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600" dirty="0" smtClean="0">
              <a:solidFill>
                <a:srgbClr val="FF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62" name="Text Box 3"/>
          <p:cNvSpPr txBox="1">
            <a:spLocks noChangeArrowheads="1"/>
          </p:cNvSpPr>
          <p:nvPr/>
        </p:nvSpPr>
        <p:spPr bwMode="auto">
          <a:xfrm>
            <a:off x="1038224" y="1252523"/>
            <a:ext cx="6918151" cy="4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noAutofit/>
          </a:bodyPr>
          <a:lstStyle/>
          <a:p>
            <a:pPr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독일 </a:t>
            </a:r>
            <a:r>
              <a:rPr lang="en-US" altLang="ko-KR" dirty="0" err="1" smtClean="0">
                <a:latin typeface="돋움" pitchFamily="50" charset="-127"/>
                <a:ea typeface="돋움" pitchFamily="50" charset="-127"/>
              </a:rPr>
              <a:t>Augusburg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대학의 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Wagner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교수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, IMU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의 </a:t>
            </a:r>
            <a:r>
              <a:rPr lang="en-US" altLang="ko-KR" dirty="0" err="1" smtClean="0">
                <a:latin typeface="돋움" pitchFamily="50" charset="-127"/>
                <a:ea typeface="돋움" pitchFamily="50" charset="-127"/>
              </a:rPr>
              <a:t>Strobel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박사가 주도</a:t>
            </a:r>
            <a:endParaRPr lang="ko-KR" altLang="en-US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0" name="Text Box 153"/>
          <p:cNvSpPr txBox="1">
            <a:spLocks noChangeArrowheads="1"/>
          </p:cNvSpPr>
          <p:nvPr/>
        </p:nvSpPr>
        <p:spPr bwMode="auto">
          <a:xfrm>
            <a:off x="1301750" y="1671638"/>
            <a:ext cx="7231064" cy="664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물질수지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(Mass Balance)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나 생태수지와 같은 방법은 물질 투입을 중량으로만 표현함</a:t>
            </a:r>
          </a:p>
        </p:txBody>
      </p:sp>
      <p:pic>
        <p:nvPicPr>
          <p:cNvPr id="74" name="Picture 84" descr="bl_02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525" y="1752600"/>
            <a:ext cx="177800" cy="177800"/>
          </a:xfrm>
          <a:prstGeom prst="rect">
            <a:avLst/>
          </a:prstGeom>
          <a:noFill/>
        </p:spPr>
      </p:pic>
      <p:sp>
        <p:nvSpPr>
          <p:cNvPr id="85" name="아래쪽 화살표 84"/>
          <p:cNvSpPr/>
          <p:nvPr/>
        </p:nvSpPr>
        <p:spPr bwMode="auto">
          <a:xfrm rot="16200000">
            <a:off x="1412059" y="2350286"/>
            <a:ext cx="428628" cy="37624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  <a:ln w="9525" algn="ctr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400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6" name="TextBox 85"/>
          <p:cNvSpPr txBox="1"/>
          <p:nvPr/>
        </p:nvSpPr>
        <p:spPr bwMode="auto">
          <a:xfrm>
            <a:off x="1800206" y="2352667"/>
            <a:ext cx="471490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이를 해결하기 위해 물질의 원가를 통합함</a:t>
            </a:r>
          </a:p>
        </p:txBody>
      </p:sp>
      <p:sp>
        <p:nvSpPr>
          <p:cNvPr id="87" name="직사각형 86"/>
          <p:cNvSpPr/>
          <p:nvPr/>
        </p:nvSpPr>
        <p:spPr>
          <a:xfrm>
            <a:off x="1428728" y="3429000"/>
            <a:ext cx="2658420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 latinLnBrk="0">
              <a:lnSpc>
                <a:spcPct val="130000"/>
              </a:lnSpc>
            </a:pPr>
            <a:r>
              <a:rPr lang="ko-KR" altLang="en-US" kern="0" spc="-60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물질수지</a:t>
            </a:r>
            <a:r>
              <a:rPr lang="en-US" altLang="ko-KR" kern="0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(</a:t>
            </a:r>
            <a:r>
              <a:rPr lang="ko-KR" altLang="en-US" kern="0" spc="-60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투입과 산출량</a:t>
            </a:r>
            <a:r>
              <a:rPr lang="en-US" altLang="ko-KR" kern="0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)</a:t>
            </a:r>
            <a:endParaRPr lang="ko-KR" altLang="en-US" kern="0" dirty="0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6066550" y="3429000"/>
            <a:ext cx="1077218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 latinLnBrk="0">
              <a:lnSpc>
                <a:spcPct val="130000"/>
              </a:lnSpc>
            </a:pPr>
            <a:r>
              <a:rPr lang="ko-KR" altLang="en-US" kern="0" spc="-60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원가계산</a:t>
            </a:r>
          </a:p>
        </p:txBody>
      </p:sp>
      <p:pic>
        <p:nvPicPr>
          <p:cNvPr id="12293" name="Picture 5" descr="C:\Documents and Settings\Administrator\바탕 화면\calculat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3151" y="4131500"/>
            <a:ext cx="981092" cy="1583516"/>
          </a:xfrm>
          <a:prstGeom prst="rect">
            <a:avLst/>
          </a:prstGeom>
          <a:noFill/>
        </p:spPr>
      </p:pic>
      <p:sp>
        <p:nvSpPr>
          <p:cNvPr id="18" name="십자형 17"/>
          <p:cNvSpPr/>
          <p:nvPr/>
        </p:nvSpPr>
        <p:spPr bwMode="auto">
          <a:xfrm>
            <a:off x="4325545" y="4458038"/>
            <a:ext cx="906258" cy="849616"/>
          </a:xfrm>
          <a:prstGeom prst="plus">
            <a:avLst>
              <a:gd name="adj" fmla="val 34592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200" dirty="0" smtClean="0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026" name="Picture 2" descr="C:\Documents and Settings\Administrator\바탕 화면\i22_93978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98459" y="3963958"/>
            <a:ext cx="1848184" cy="1848184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36" y="908720"/>
            <a:ext cx="195263" cy="19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65B67-5E6E-4C00-8CB9-5A2E57817F0B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7494" y="785794"/>
            <a:ext cx="8319600" cy="370800"/>
          </a:xfr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l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  <a:cs typeface="+mn-cs"/>
              </a:rPr>
              <a:t>3) </a:t>
            </a:r>
            <a:r>
              <a:rPr kumimoji="1" lang="en-US" altLang="ko-KR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MFCA</a:t>
            </a:r>
            <a:r>
              <a:rPr kumimoji="1" lang="ko-KR" altLang="en-US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의 정의와 특징</a:t>
            </a:r>
            <a:endParaRPr kumimoji="1" lang="ko-KR" altLang="en-US" sz="1800" dirty="0" smtClean="0">
              <a:solidFill>
                <a:srgbClr val="B86545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122850" y="173573"/>
            <a:ext cx="8820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91440" tIns="45720" rIns="91440" bIns="45720" rtlCol="0" anchor="ctr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1. 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물질흐름원가회계</a:t>
            </a: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(MFCA)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의 기초 </a:t>
            </a:r>
            <a:endParaRPr kumimoji="1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834A12"/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1038225" y="1252523"/>
            <a:ext cx="3697288" cy="4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noAutofit/>
          </a:bodyPr>
          <a:lstStyle/>
          <a:p>
            <a:pPr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MFCA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의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정의</a:t>
            </a:r>
          </a:p>
        </p:txBody>
      </p:sp>
      <p:pic>
        <p:nvPicPr>
          <p:cNvPr id="16" name="Picture 80" descr="bl_01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6775" y="1333500"/>
            <a:ext cx="196850" cy="196850"/>
          </a:xfrm>
          <a:prstGeom prst="rect">
            <a:avLst/>
          </a:prstGeom>
          <a:noFill/>
        </p:spPr>
      </p:pic>
      <p:sp>
        <p:nvSpPr>
          <p:cNvPr id="17" name="Rectangle 50"/>
          <p:cNvSpPr>
            <a:spLocks noChangeArrowheads="1"/>
          </p:cNvSpPr>
          <p:nvPr/>
        </p:nvSpPr>
        <p:spPr bwMode="auto">
          <a:xfrm>
            <a:off x="1276374" y="1704962"/>
            <a:ext cx="7081840" cy="1581161"/>
          </a:xfrm>
          <a:prstGeom prst="rect">
            <a:avLst/>
          </a:prstGeom>
          <a:solidFill>
            <a:srgbClr val="F7F0ED"/>
          </a:solidFill>
          <a:ln w="9525" algn="ctr">
            <a:solidFill>
              <a:srgbClr val="A4907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8" name="Group 87"/>
          <p:cNvGrpSpPr>
            <a:grpSpLocks/>
          </p:cNvGrpSpPr>
          <p:nvPr/>
        </p:nvGrpSpPr>
        <p:grpSpPr bwMode="auto">
          <a:xfrm>
            <a:off x="1162074" y="1704963"/>
            <a:ext cx="7327099" cy="42863"/>
            <a:chOff x="636" y="2952"/>
            <a:chExt cx="4302" cy="27"/>
          </a:xfrm>
        </p:grpSpPr>
        <p:sp>
          <p:nvSpPr>
            <p:cNvPr id="19" name="Rectangle 51"/>
            <p:cNvSpPr>
              <a:spLocks noChangeArrowheads="1"/>
            </p:cNvSpPr>
            <p:nvPr/>
          </p:nvSpPr>
          <p:spPr bwMode="auto">
            <a:xfrm>
              <a:off x="636" y="2952"/>
              <a:ext cx="4302" cy="27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Line 79"/>
            <p:cNvSpPr>
              <a:spLocks noChangeShapeType="1"/>
            </p:cNvSpPr>
            <p:nvPr/>
          </p:nvSpPr>
          <p:spPr bwMode="auto">
            <a:xfrm>
              <a:off x="648" y="2958"/>
              <a:ext cx="4284" cy="0"/>
            </a:xfrm>
            <a:prstGeom prst="line">
              <a:avLst/>
            </a:prstGeom>
            <a:noFill/>
            <a:ln w="9525">
              <a:solidFill>
                <a:srgbClr val="A6845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" name="Line 80"/>
            <p:cNvSpPr>
              <a:spLocks noChangeShapeType="1"/>
            </p:cNvSpPr>
            <p:nvPr/>
          </p:nvSpPr>
          <p:spPr bwMode="auto">
            <a:xfrm>
              <a:off x="648" y="2976"/>
              <a:ext cx="4284" cy="0"/>
            </a:xfrm>
            <a:prstGeom prst="line">
              <a:avLst/>
            </a:prstGeom>
            <a:noFill/>
            <a:ln w="9525">
              <a:solidFill>
                <a:srgbClr val="A6845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22" name="Group 86"/>
          <p:cNvGrpSpPr>
            <a:grpSpLocks/>
          </p:cNvGrpSpPr>
          <p:nvPr/>
        </p:nvGrpSpPr>
        <p:grpSpPr bwMode="auto">
          <a:xfrm>
            <a:off x="1115616" y="3286124"/>
            <a:ext cx="7327099" cy="42863"/>
            <a:chOff x="636" y="3636"/>
            <a:chExt cx="4302" cy="27"/>
          </a:xfrm>
        </p:grpSpPr>
        <p:sp>
          <p:nvSpPr>
            <p:cNvPr id="23" name="Rectangle 83"/>
            <p:cNvSpPr>
              <a:spLocks noChangeArrowheads="1"/>
            </p:cNvSpPr>
            <p:nvPr/>
          </p:nvSpPr>
          <p:spPr bwMode="auto">
            <a:xfrm>
              <a:off x="636" y="3636"/>
              <a:ext cx="4302" cy="27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4" name="Line 84"/>
            <p:cNvSpPr>
              <a:spLocks noChangeShapeType="1"/>
            </p:cNvSpPr>
            <p:nvPr/>
          </p:nvSpPr>
          <p:spPr bwMode="auto">
            <a:xfrm>
              <a:off x="648" y="3636"/>
              <a:ext cx="4284" cy="0"/>
            </a:xfrm>
            <a:prstGeom prst="line">
              <a:avLst/>
            </a:prstGeom>
            <a:noFill/>
            <a:ln w="9525">
              <a:solidFill>
                <a:srgbClr val="A6845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5" name="Line 85"/>
            <p:cNvSpPr>
              <a:spLocks noChangeShapeType="1"/>
            </p:cNvSpPr>
            <p:nvPr/>
          </p:nvSpPr>
          <p:spPr bwMode="auto">
            <a:xfrm>
              <a:off x="648" y="3654"/>
              <a:ext cx="4284" cy="0"/>
            </a:xfrm>
            <a:prstGeom prst="line">
              <a:avLst/>
            </a:prstGeom>
            <a:noFill/>
            <a:ln w="9525">
              <a:solidFill>
                <a:srgbClr val="A6845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6" name="Text Box 173"/>
          <p:cNvSpPr txBox="1">
            <a:spLocks noChangeArrowheads="1"/>
          </p:cNvSpPr>
          <p:nvPr/>
        </p:nvSpPr>
        <p:spPr bwMode="auto">
          <a:xfrm>
            <a:off x="1500166" y="1919277"/>
            <a:ext cx="6554787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noAutofit/>
          </a:bodyPr>
          <a:lstStyle/>
          <a:p>
            <a:pPr indent="-342900"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제조프로세스에 있어서의 </a:t>
            </a:r>
            <a:r>
              <a:rPr lang="ko-KR" altLang="en-US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자원과 에너지의 </a:t>
            </a:r>
            <a:r>
              <a:rPr lang="en-US" altLang="ko-KR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Loss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에 착안해서 그 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Loss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에 투입한 재료비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가공비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lang="ko-KR" altLang="en-US" dirty="0" err="1" smtClean="0">
                <a:latin typeface="돋움" pitchFamily="50" charset="-127"/>
                <a:ea typeface="돋움" pitchFamily="50" charset="-127"/>
              </a:rPr>
              <a:t>설비상각비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 등을 </a:t>
            </a:r>
            <a:r>
              <a:rPr lang="ko-KR" altLang="en-US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부</a:t>
            </a:r>
            <a:r>
              <a:rPr lang="en-US" altLang="ko-KR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(-)</a:t>
            </a:r>
            <a:r>
              <a:rPr lang="ko-KR" altLang="en-US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의 제품의 원가로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고려해서 종합적으로 원가 평가를 하는 원가관리 기법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(Material Flow Cost Accounting)</a:t>
            </a:r>
            <a:endParaRPr lang="ko-KR" altLang="en-US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Text Box 153"/>
          <p:cNvSpPr txBox="1">
            <a:spLocks noChangeArrowheads="1"/>
          </p:cNvSpPr>
          <p:nvPr/>
        </p:nvSpPr>
        <p:spPr bwMode="auto">
          <a:xfrm>
            <a:off x="1301750" y="3429000"/>
            <a:ext cx="7413654" cy="71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MFCA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에서 검토되는 원가절감의 과제는 자원절약과 에너지절약</a:t>
            </a:r>
            <a:endParaRPr lang="en-US" altLang="ko-KR" dirty="0" smtClean="0">
              <a:latin typeface="돋움" pitchFamily="50" charset="-127"/>
              <a:ea typeface="돋움" pitchFamily="50" charset="-127"/>
            </a:endParaRPr>
          </a:p>
          <a:p>
            <a:pPr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에도 연계됨</a:t>
            </a:r>
          </a:p>
        </p:txBody>
      </p:sp>
      <p:pic>
        <p:nvPicPr>
          <p:cNvPr id="30" name="Picture 84" descr="bl_02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2525" y="3509962"/>
            <a:ext cx="177800" cy="177800"/>
          </a:xfrm>
          <a:prstGeom prst="rect">
            <a:avLst/>
          </a:prstGeom>
          <a:noFill/>
        </p:spPr>
      </p:pic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1038225" y="4216879"/>
            <a:ext cx="3697288" cy="4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noAutofit/>
          </a:bodyPr>
          <a:lstStyle/>
          <a:p>
            <a:pPr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MFCA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의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특징</a:t>
            </a:r>
          </a:p>
        </p:txBody>
      </p:sp>
      <p:pic>
        <p:nvPicPr>
          <p:cNvPr id="28" name="Picture 80" descr="bl_01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6775" y="4297856"/>
            <a:ext cx="196850" cy="196850"/>
          </a:xfrm>
          <a:prstGeom prst="rect">
            <a:avLst/>
          </a:prstGeom>
          <a:noFill/>
        </p:spPr>
      </p:pic>
      <p:sp>
        <p:nvSpPr>
          <p:cNvPr id="31" name="Text Box 153"/>
          <p:cNvSpPr txBox="1">
            <a:spLocks noChangeArrowheads="1"/>
          </p:cNvSpPr>
          <p:nvPr/>
        </p:nvSpPr>
        <p:spPr bwMode="auto">
          <a:xfrm>
            <a:off x="1301750" y="4635994"/>
            <a:ext cx="7231064" cy="664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err="1" smtClean="0">
                <a:latin typeface="돋움" pitchFamily="50" charset="-127"/>
                <a:ea typeface="돋움" pitchFamily="50" charset="-127"/>
              </a:rPr>
              <a:t>가공형의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 제조기업의 자원생산성의 향상과 원가절감을 추진해 가는 과정에서 관리회계의 기법으로서 매우 유익함  </a:t>
            </a:r>
          </a:p>
        </p:txBody>
      </p:sp>
      <p:pic>
        <p:nvPicPr>
          <p:cNvPr id="32" name="Picture 84" descr="bl_02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2525" y="4716956"/>
            <a:ext cx="177800" cy="177800"/>
          </a:xfrm>
          <a:prstGeom prst="rect">
            <a:avLst/>
          </a:prstGeom>
          <a:noFill/>
        </p:spPr>
      </p:pic>
      <p:sp>
        <p:nvSpPr>
          <p:cNvPr id="33" name="Text Box 153"/>
          <p:cNvSpPr txBox="1">
            <a:spLocks noChangeArrowheads="1"/>
          </p:cNvSpPr>
          <p:nvPr/>
        </p:nvSpPr>
        <p:spPr bwMode="auto">
          <a:xfrm>
            <a:off x="1301750" y="5283686"/>
            <a:ext cx="7231064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기업이 크게 되면 될수록 라이프사이클 상에서 다양한 단계의 </a:t>
            </a:r>
            <a:br>
              <a:rPr lang="ko-KR" altLang="en-US" dirty="0" smtClean="0">
                <a:latin typeface="돋움" pitchFamily="50" charset="-127"/>
                <a:ea typeface="돋움" pitchFamily="50" charset="-127"/>
              </a:rPr>
            </a:b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제품을 제조하고 있어서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각각의 단계에서 자원생산성 향상과 </a:t>
            </a:r>
            <a:br>
              <a:rPr lang="ko-KR" altLang="en-US" dirty="0" smtClean="0">
                <a:latin typeface="돋움" pitchFamily="50" charset="-127"/>
                <a:ea typeface="돋움" pitchFamily="50" charset="-127"/>
              </a:rPr>
            </a:b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원가절감 과제는 변천하고 있음 </a:t>
            </a:r>
          </a:p>
        </p:txBody>
      </p:sp>
      <p:pic>
        <p:nvPicPr>
          <p:cNvPr id="34" name="Picture 84" descr="bl_02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2525" y="5364648"/>
            <a:ext cx="177800" cy="177800"/>
          </a:xfrm>
          <a:prstGeom prst="rect">
            <a:avLst/>
          </a:prstGeom>
          <a:noFill/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65B67-5E6E-4C00-8CB9-5A2E57817F0B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7494" y="785794"/>
            <a:ext cx="8319600" cy="370800"/>
          </a:xfr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l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  <a:cs typeface="+mn-cs"/>
              </a:rPr>
              <a:t>4) </a:t>
            </a:r>
            <a:r>
              <a:rPr kumimoji="1" lang="en-US" altLang="ko-KR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MFCA</a:t>
            </a:r>
            <a:r>
              <a:rPr kumimoji="1" lang="ko-KR" altLang="en-US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의 개념</a:t>
            </a:r>
            <a:endParaRPr kumimoji="1" lang="ko-KR" altLang="en-US" sz="1800" dirty="0" smtClean="0">
              <a:solidFill>
                <a:srgbClr val="B86545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122850" y="173573"/>
            <a:ext cx="8820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91440" tIns="45720" rIns="91440" bIns="45720" rtlCol="0" anchor="ctr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1. 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물질흐름원가회계</a:t>
            </a: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(MFCA)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의 기초 </a:t>
            </a:r>
            <a:endParaRPr kumimoji="1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834A12"/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1038225" y="1252523"/>
            <a:ext cx="3697288" cy="4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noAutofit/>
          </a:bodyPr>
          <a:lstStyle/>
          <a:p>
            <a:pPr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가치전가과정과 물량변화</a:t>
            </a:r>
          </a:p>
        </p:txBody>
      </p:sp>
      <p:pic>
        <p:nvPicPr>
          <p:cNvPr id="16" name="Picture 80" descr="bl_01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6775" y="1333500"/>
            <a:ext cx="196850" cy="196850"/>
          </a:xfrm>
          <a:prstGeom prst="rect">
            <a:avLst/>
          </a:prstGeom>
          <a:noFill/>
        </p:spPr>
      </p:pic>
      <p:sp>
        <p:nvSpPr>
          <p:cNvPr id="14" name="직사각형 13"/>
          <p:cNvSpPr/>
          <p:nvPr/>
        </p:nvSpPr>
        <p:spPr bwMode="auto">
          <a:xfrm>
            <a:off x="1142977" y="1643050"/>
            <a:ext cx="7389836" cy="4786346"/>
          </a:xfrm>
          <a:prstGeom prst="rect">
            <a:avLst/>
          </a:prstGeom>
          <a:solidFill>
            <a:srgbClr val="F7F9F1"/>
          </a:solidFill>
          <a:ln w="9525" algn="ctr">
            <a:noFill/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400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오른쪽 화살표 16"/>
          <p:cNvSpPr/>
          <p:nvPr/>
        </p:nvSpPr>
        <p:spPr bwMode="auto">
          <a:xfrm>
            <a:off x="1747818" y="3762384"/>
            <a:ext cx="5967454" cy="285752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400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1109638" y="3709996"/>
            <a:ext cx="64294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Input</a:t>
            </a:r>
            <a:endParaRPr lang="ko-KR" altLang="en-US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7786710" y="3709996"/>
            <a:ext cx="64294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Output</a:t>
            </a:r>
            <a:endParaRPr lang="ko-KR" altLang="en-US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 bwMode="auto">
          <a:xfrm>
            <a:off x="4036215" y="3448057"/>
            <a:ext cx="107157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생산공정</a:t>
            </a:r>
          </a:p>
        </p:txBody>
      </p:sp>
      <p:sp>
        <p:nvSpPr>
          <p:cNvPr id="23" name="타원 22"/>
          <p:cNvSpPr/>
          <p:nvPr/>
        </p:nvSpPr>
        <p:spPr bwMode="auto">
          <a:xfrm>
            <a:off x="1902819" y="2571754"/>
            <a:ext cx="649430" cy="595310"/>
          </a:xfrm>
          <a:prstGeom prst="ellipse">
            <a:avLst/>
          </a:prstGeom>
          <a:solidFill>
            <a:srgbClr val="DAE3F4"/>
          </a:solidFill>
          <a:ln w="9525" algn="ctr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wrap="none" lIns="0" rIns="0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$</a:t>
            </a:r>
            <a:endParaRPr lang="ko-KR" altLang="en-US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4" name="타원 23"/>
          <p:cNvSpPr/>
          <p:nvPr/>
        </p:nvSpPr>
        <p:spPr bwMode="auto">
          <a:xfrm>
            <a:off x="3169219" y="2500316"/>
            <a:ext cx="805296" cy="738186"/>
          </a:xfrm>
          <a:prstGeom prst="ellipse">
            <a:avLst/>
          </a:prstGeom>
          <a:solidFill>
            <a:srgbClr val="DAE3F4"/>
          </a:solidFill>
          <a:ln w="9525" algn="ctr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wrap="none" lIns="0" rIns="0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$</a:t>
            </a:r>
            <a:endParaRPr lang="ko-KR" altLang="en-US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5" name="타원 24"/>
          <p:cNvSpPr/>
          <p:nvPr/>
        </p:nvSpPr>
        <p:spPr bwMode="auto">
          <a:xfrm>
            <a:off x="4643438" y="2405062"/>
            <a:ext cx="1013124" cy="928694"/>
          </a:xfrm>
          <a:prstGeom prst="ellipse">
            <a:avLst/>
          </a:prstGeom>
          <a:solidFill>
            <a:srgbClr val="DAE3F4"/>
          </a:solidFill>
          <a:ln w="9525" algn="ctr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wrap="none" lIns="0" rIns="0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$</a:t>
            </a:r>
            <a:endParaRPr lang="ko-KR" altLang="en-US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6" name="타원 25"/>
          <p:cNvSpPr/>
          <p:nvPr/>
        </p:nvSpPr>
        <p:spPr bwMode="auto">
          <a:xfrm>
            <a:off x="6286512" y="2286002"/>
            <a:ext cx="1272892" cy="1166814"/>
          </a:xfrm>
          <a:prstGeom prst="ellipse">
            <a:avLst/>
          </a:prstGeom>
          <a:solidFill>
            <a:srgbClr val="DAE3F4"/>
          </a:solidFill>
          <a:ln w="9525" algn="ctr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</p:spPr>
        <p:txBody>
          <a:bodyPr wrap="none" lIns="0" rIns="0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$</a:t>
            </a:r>
            <a:endParaRPr lang="ko-KR" altLang="en-US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타원 28"/>
          <p:cNvSpPr/>
          <p:nvPr/>
        </p:nvSpPr>
        <p:spPr bwMode="auto">
          <a:xfrm>
            <a:off x="6832041" y="4405326"/>
            <a:ext cx="649430" cy="59531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AE9CC4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50㎏</a:t>
            </a:r>
          </a:p>
        </p:txBody>
      </p:sp>
      <p:sp>
        <p:nvSpPr>
          <p:cNvPr id="30" name="타원 29"/>
          <p:cNvSpPr/>
          <p:nvPr/>
        </p:nvSpPr>
        <p:spPr bwMode="auto">
          <a:xfrm>
            <a:off x="3757179" y="4333888"/>
            <a:ext cx="805296" cy="73818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AE9CC4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70㎏</a:t>
            </a:r>
          </a:p>
        </p:txBody>
      </p:sp>
      <p:sp>
        <p:nvSpPr>
          <p:cNvPr id="36" name="타원 35"/>
          <p:cNvSpPr/>
          <p:nvPr/>
        </p:nvSpPr>
        <p:spPr bwMode="auto">
          <a:xfrm>
            <a:off x="1714480" y="4119574"/>
            <a:ext cx="1272892" cy="116681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AE9CC4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100㎏</a:t>
            </a:r>
          </a:p>
        </p:txBody>
      </p:sp>
      <p:cxnSp>
        <p:nvCxnSpPr>
          <p:cNvPr id="38" name="직선 화살표 연결선 37"/>
          <p:cNvCxnSpPr/>
          <p:nvPr/>
        </p:nvCxnSpPr>
        <p:spPr>
          <a:xfrm>
            <a:off x="1733530" y="2138360"/>
            <a:ext cx="6072230" cy="1588"/>
          </a:xfrm>
          <a:prstGeom prst="straightConnector1">
            <a:avLst/>
          </a:prstGeom>
          <a:ln w="19050">
            <a:solidFill>
              <a:schemeClr val="accent4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 bwMode="auto">
          <a:xfrm>
            <a:off x="1600179" y="1762120"/>
            <a:ext cx="156687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가치전가과정</a:t>
            </a:r>
          </a:p>
        </p:txBody>
      </p:sp>
      <p:cxnSp>
        <p:nvCxnSpPr>
          <p:cNvPr id="40" name="직선 화살표 연결선 39"/>
          <p:cNvCxnSpPr/>
          <p:nvPr/>
        </p:nvCxnSpPr>
        <p:spPr>
          <a:xfrm>
            <a:off x="1733530" y="5734066"/>
            <a:ext cx="6072230" cy="1588"/>
          </a:xfrm>
          <a:prstGeom prst="straightConnector1">
            <a:avLst/>
          </a:prstGeom>
          <a:ln w="19050">
            <a:solidFill>
              <a:schemeClr val="accent4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 bwMode="auto">
          <a:xfrm>
            <a:off x="1600179" y="5357826"/>
            <a:ext cx="156687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물량적 변화</a:t>
            </a:r>
          </a:p>
        </p:txBody>
      </p:sp>
      <p:sp>
        <p:nvSpPr>
          <p:cNvPr id="42" name="TextBox 41"/>
          <p:cNvSpPr txBox="1"/>
          <p:nvPr/>
        </p:nvSpPr>
        <p:spPr bwMode="auto">
          <a:xfrm>
            <a:off x="6310324" y="1762120"/>
            <a:ext cx="156687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점차 증가</a:t>
            </a:r>
          </a:p>
        </p:txBody>
      </p:sp>
      <p:sp>
        <p:nvSpPr>
          <p:cNvPr id="43" name="TextBox 42"/>
          <p:cNvSpPr txBox="1"/>
          <p:nvPr/>
        </p:nvSpPr>
        <p:spPr bwMode="auto">
          <a:xfrm>
            <a:off x="2786050" y="6000768"/>
            <a:ext cx="107157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폐기물 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30㎏</a:t>
            </a:r>
          </a:p>
        </p:txBody>
      </p:sp>
      <p:sp>
        <p:nvSpPr>
          <p:cNvPr id="44" name="TextBox 43"/>
          <p:cNvSpPr txBox="1"/>
          <p:nvPr/>
        </p:nvSpPr>
        <p:spPr bwMode="auto">
          <a:xfrm>
            <a:off x="4500562" y="6000768"/>
            <a:ext cx="107157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재료투입 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10㎏</a:t>
            </a:r>
          </a:p>
        </p:txBody>
      </p:sp>
      <p:sp>
        <p:nvSpPr>
          <p:cNvPr id="45" name="TextBox 44"/>
          <p:cNvSpPr txBox="1"/>
          <p:nvPr/>
        </p:nvSpPr>
        <p:spPr bwMode="auto">
          <a:xfrm>
            <a:off x="6072198" y="6000768"/>
            <a:ext cx="107157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폐기물 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30㎏</a:t>
            </a:r>
          </a:p>
        </p:txBody>
      </p:sp>
      <p:cxnSp>
        <p:nvCxnSpPr>
          <p:cNvPr id="47" name="직선 화살표 연결선 46"/>
          <p:cNvCxnSpPr/>
          <p:nvPr/>
        </p:nvCxnSpPr>
        <p:spPr>
          <a:xfrm rot="5400000">
            <a:off x="2928926" y="5643578"/>
            <a:ext cx="714380" cy="1588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화살표 연결선 47"/>
          <p:cNvCxnSpPr/>
          <p:nvPr/>
        </p:nvCxnSpPr>
        <p:spPr>
          <a:xfrm rot="5400000">
            <a:off x="6215868" y="5643578"/>
            <a:ext cx="714380" cy="1588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화살표 연결선 48"/>
          <p:cNvCxnSpPr/>
          <p:nvPr/>
        </p:nvCxnSpPr>
        <p:spPr>
          <a:xfrm rot="16200000" flipV="1">
            <a:off x="4572794" y="5643578"/>
            <a:ext cx="714380" cy="1588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타원 30"/>
          <p:cNvSpPr/>
          <p:nvPr/>
        </p:nvSpPr>
        <p:spPr bwMode="auto">
          <a:xfrm>
            <a:off x="5191129" y="4238634"/>
            <a:ext cx="1013124" cy="92869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AE9CC4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80㎏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65B67-5E6E-4C00-8CB9-5A2E57817F0B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7494" y="785794"/>
            <a:ext cx="8319600" cy="370800"/>
          </a:xfr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l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  <a:cs typeface="+mn-cs"/>
              </a:rPr>
              <a:t>5) </a:t>
            </a:r>
            <a:r>
              <a:rPr kumimoji="1" lang="en-US" altLang="ko-KR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MFCA </a:t>
            </a:r>
            <a:r>
              <a:rPr kumimoji="1" lang="ko-KR" altLang="en-US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계산의 특징</a:t>
            </a:r>
            <a:endParaRPr kumimoji="1" lang="ko-KR" altLang="en-US" sz="1800" dirty="0" smtClean="0">
              <a:solidFill>
                <a:srgbClr val="B86545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122850" y="173573"/>
            <a:ext cx="8820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91440" tIns="45720" rIns="91440" bIns="45720" rtlCol="0" anchor="ctr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1. 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물질흐름원가회계</a:t>
            </a: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(MFCA)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의 기초 </a:t>
            </a:r>
            <a:endParaRPr kumimoji="1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834A12"/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 bwMode="auto">
          <a:xfrm>
            <a:off x="828649" y="1600188"/>
            <a:ext cx="7704164" cy="1185870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9C8765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 bwMode="auto">
          <a:xfrm>
            <a:off x="829101" y="1338248"/>
            <a:ext cx="7243361" cy="547692"/>
          </a:xfrm>
          <a:prstGeom prst="roundRect">
            <a:avLst/>
          </a:prstGeom>
          <a:solidFill>
            <a:srgbClr val="DFCBEB"/>
          </a:solidFill>
          <a:ln w="6350" algn="ctr">
            <a:solidFill>
              <a:srgbClr val="9C8765"/>
            </a:solidFill>
            <a:round/>
            <a:headEnd/>
            <a:tailEnd/>
          </a:ln>
        </p:spPr>
        <p:txBody>
          <a:bodyPr wrap="none" tIns="118800" anchor="ctr"/>
          <a:lstStyle/>
          <a:p>
            <a:pPr indent="542925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ko-KR" altLang="en-US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정</a:t>
            </a:r>
            <a:r>
              <a:rPr lang="en-US" altLang="ko-KR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(+)/</a:t>
            </a:r>
            <a:r>
              <a:rPr lang="ko-KR" altLang="en-US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부</a:t>
            </a:r>
            <a:r>
              <a:rPr lang="en-US" altLang="ko-KR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(-)</a:t>
            </a:r>
            <a:r>
              <a:rPr lang="ko-KR" altLang="en-US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의 제품원가로 분리하여 계산함</a:t>
            </a:r>
          </a:p>
        </p:txBody>
      </p:sp>
      <p:sp>
        <p:nvSpPr>
          <p:cNvPr id="23" name="타원 22"/>
          <p:cNvSpPr/>
          <p:nvPr/>
        </p:nvSpPr>
        <p:spPr>
          <a:xfrm>
            <a:off x="937202" y="1437961"/>
            <a:ext cx="390527" cy="363361"/>
          </a:xfrm>
          <a:prstGeom prst="ellipse">
            <a:avLst/>
          </a:prstGeom>
          <a:solidFill>
            <a:srgbClr val="9982B4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1</a:t>
            </a:r>
            <a:endParaRPr lang="ko-KR" altLang="en-US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 bwMode="auto">
          <a:xfrm>
            <a:off x="1142976" y="2009765"/>
            <a:ext cx="7429552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정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(+)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의 제품코스트 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: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차기 공정에 인도된 것에 투입한 코스트</a:t>
            </a:r>
            <a:br>
              <a:rPr lang="ko-KR" altLang="en-US" dirty="0" smtClean="0">
                <a:latin typeface="돋움" pitchFamily="50" charset="-127"/>
                <a:ea typeface="돋움" pitchFamily="50" charset="-127"/>
              </a:rPr>
            </a:b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부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(-)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의 제품코스트 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: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폐기물과 </a:t>
            </a:r>
            <a:r>
              <a:rPr lang="ko-KR" altLang="en-US" dirty="0" err="1" smtClean="0">
                <a:latin typeface="돋움" pitchFamily="50" charset="-127"/>
                <a:ea typeface="돋움" pitchFamily="50" charset="-127"/>
              </a:rPr>
              <a:t>리사이클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 된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것에 투입한 코스트</a:t>
            </a:r>
          </a:p>
        </p:txBody>
      </p:sp>
      <p:pic>
        <p:nvPicPr>
          <p:cNvPr id="25" name="Picture 86" descr="bl_03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63" y="2117221"/>
            <a:ext cx="127000" cy="127000"/>
          </a:xfrm>
          <a:prstGeom prst="rect">
            <a:avLst/>
          </a:prstGeom>
          <a:noFill/>
        </p:spPr>
      </p:pic>
      <p:pic>
        <p:nvPicPr>
          <p:cNvPr id="26" name="Picture 86" descr="bl_03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63" y="2455361"/>
            <a:ext cx="127000" cy="127000"/>
          </a:xfrm>
          <a:prstGeom prst="rect">
            <a:avLst/>
          </a:prstGeom>
          <a:noFill/>
        </p:spPr>
      </p:pic>
      <p:sp>
        <p:nvSpPr>
          <p:cNvPr id="28" name="직사각형 27"/>
          <p:cNvSpPr/>
          <p:nvPr/>
        </p:nvSpPr>
        <p:spPr bwMode="auto">
          <a:xfrm>
            <a:off x="828649" y="3300412"/>
            <a:ext cx="7704164" cy="1166820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9C8765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 bwMode="auto">
          <a:xfrm>
            <a:off x="829101" y="3038472"/>
            <a:ext cx="7243361" cy="547692"/>
          </a:xfrm>
          <a:prstGeom prst="roundRect">
            <a:avLst/>
          </a:prstGeom>
          <a:solidFill>
            <a:srgbClr val="DFCBEB"/>
          </a:solidFill>
          <a:ln w="6350" algn="ctr">
            <a:solidFill>
              <a:srgbClr val="9C8765"/>
            </a:solidFill>
            <a:round/>
            <a:headEnd/>
            <a:tailEnd/>
          </a:ln>
        </p:spPr>
        <p:txBody>
          <a:bodyPr wrap="none" tIns="118800" anchor="ctr"/>
          <a:lstStyle/>
          <a:p>
            <a:pPr indent="542925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ko-KR" altLang="en-US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전체 공정을 통한 원가 계산을 함</a:t>
            </a:r>
          </a:p>
        </p:txBody>
      </p:sp>
      <p:sp>
        <p:nvSpPr>
          <p:cNvPr id="30" name="타원 29"/>
          <p:cNvSpPr/>
          <p:nvPr/>
        </p:nvSpPr>
        <p:spPr>
          <a:xfrm>
            <a:off x="937202" y="3138185"/>
            <a:ext cx="390527" cy="363361"/>
          </a:xfrm>
          <a:prstGeom prst="ellipse">
            <a:avLst/>
          </a:prstGeom>
          <a:solidFill>
            <a:srgbClr val="9982B4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2</a:t>
            </a:r>
            <a:endParaRPr lang="ko-KR" altLang="en-US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1142976" y="3726359"/>
            <a:ext cx="7429552" cy="664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smtClean="0">
                <a:latin typeface="굴림" pitchFamily="50" charset="-127"/>
                <a:ea typeface="굴림" pitchFamily="50" charset="-127"/>
              </a:rPr>
              <a:t>정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(+)</a:t>
            </a:r>
            <a:r>
              <a:rPr lang="ko-KR" altLang="en-US" dirty="0" smtClean="0">
                <a:latin typeface="굴림" pitchFamily="50" charset="-127"/>
                <a:ea typeface="굴림" pitchFamily="50" charset="-127"/>
              </a:rPr>
              <a:t>의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 제품코스트는 차기 공정에서는 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(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전공정의 코스트로서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)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투입 코스트에  포함해서 계산함</a:t>
            </a:r>
          </a:p>
        </p:txBody>
      </p:sp>
      <p:pic>
        <p:nvPicPr>
          <p:cNvPr id="36" name="Picture 86" descr="bl_03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63" y="3833815"/>
            <a:ext cx="127000" cy="127000"/>
          </a:xfrm>
          <a:prstGeom prst="rect">
            <a:avLst/>
          </a:prstGeom>
          <a:noFill/>
        </p:spPr>
      </p:pic>
      <p:sp>
        <p:nvSpPr>
          <p:cNvPr id="39" name="직사각형 38"/>
          <p:cNvSpPr/>
          <p:nvPr/>
        </p:nvSpPr>
        <p:spPr bwMode="auto">
          <a:xfrm>
            <a:off x="828649" y="4976824"/>
            <a:ext cx="7704164" cy="1452572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9C8765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dirty="0" smtClean="0">
              <a:solidFill>
                <a:prstClr val="black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829101" y="4714884"/>
            <a:ext cx="7243361" cy="547692"/>
          </a:xfrm>
          <a:prstGeom prst="roundRect">
            <a:avLst/>
          </a:prstGeom>
          <a:solidFill>
            <a:srgbClr val="DFCBEB"/>
          </a:solidFill>
          <a:ln w="6350" algn="ctr">
            <a:solidFill>
              <a:srgbClr val="9C8765"/>
            </a:solidFill>
            <a:round/>
            <a:headEnd/>
            <a:tailEnd/>
          </a:ln>
        </p:spPr>
        <p:txBody>
          <a:bodyPr wrap="none" tIns="118800" anchor="ctr"/>
          <a:lstStyle/>
          <a:p>
            <a:pPr indent="542925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ko-KR" altLang="en-US" dirty="0" smtClean="0">
                <a:solidFill>
                  <a:prstClr val="black"/>
                </a:solidFill>
                <a:latin typeface="돋움" pitchFamily="50" charset="-127"/>
                <a:ea typeface="돋움" pitchFamily="50" charset="-127"/>
              </a:rPr>
              <a:t>종합적인 원가 계산을 함</a:t>
            </a:r>
          </a:p>
        </p:txBody>
      </p:sp>
      <p:sp>
        <p:nvSpPr>
          <p:cNvPr id="41" name="타원 40"/>
          <p:cNvSpPr/>
          <p:nvPr/>
        </p:nvSpPr>
        <p:spPr>
          <a:xfrm>
            <a:off x="937202" y="4814597"/>
            <a:ext cx="390527" cy="363361"/>
          </a:xfrm>
          <a:prstGeom prst="ellipse">
            <a:avLst/>
          </a:prstGeom>
          <a:solidFill>
            <a:srgbClr val="9982B4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3</a:t>
            </a:r>
            <a:endParaRPr lang="ko-KR" altLang="en-US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42" name="TextBox 41"/>
          <p:cNvSpPr txBox="1"/>
          <p:nvPr/>
        </p:nvSpPr>
        <p:spPr bwMode="auto">
          <a:xfrm>
            <a:off x="1142976" y="5431346"/>
            <a:ext cx="7429552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재료비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(Material Cost),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전력비 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·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연료비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(Energy Cost), </a:t>
            </a:r>
            <a:r>
              <a:rPr lang="ko-KR" altLang="en-US" dirty="0" err="1" smtClean="0">
                <a:latin typeface="돋움" pitchFamily="50" charset="-127"/>
                <a:ea typeface="돋움" pitchFamily="50" charset="-127"/>
              </a:rPr>
              <a:t>노무비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 · </a:t>
            </a:r>
            <a:r>
              <a:rPr lang="ko-KR" altLang="en-US" dirty="0" err="1" smtClean="0">
                <a:latin typeface="돋움" pitchFamily="50" charset="-127"/>
                <a:ea typeface="돋움" pitchFamily="50" charset="-127"/>
              </a:rPr>
              <a:t>설비상각비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 · </a:t>
            </a:r>
            <a:r>
              <a:rPr lang="ko-KR" altLang="en-US" dirty="0" err="1" smtClean="0">
                <a:latin typeface="돋움" pitchFamily="50" charset="-127"/>
                <a:ea typeface="돋움" pitchFamily="50" charset="-127"/>
              </a:rPr>
              <a:t>간접노무비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 등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(System Cost),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폐기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lang="ko-KR" altLang="en-US" dirty="0" err="1" smtClean="0">
                <a:latin typeface="돋움" pitchFamily="50" charset="-127"/>
                <a:ea typeface="돋움" pitchFamily="50" charset="-127"/>
              </a:rPr>
              <a:t>리사이클의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 코스트도 모두 계산에 포함</a:t>
            </a:r>
          </a:p>
        </p:txBody>
      </p:sp>
      <p:pic>
        <p:nvPicPr>
          <p:cNvPr id="43" name="Picture 86" descr="bl_03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63" y="5538802"/>
            <a:ext cx="127000" cy="127000"/>
          </a:xfrm>
          <a:prstGeom prst="rect">
            <a:avLst/>
          </a:prstGeom>
          <a:noFill/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65B67-5E6E-4C00-8CB9-5A2E57817F0B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7494" y="785794"/>
            <a:ext cx="8319600" cy="370800"/>
          </a:xfr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l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  <a:cs typeface="+mn-cs"/>
              </a:rPr>
              <a:t>5) </a:t>
            </a:r>
            <a:r>
              <a:rPr kumimoji="1" lang="en-US" altLang="ko-KR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MFCA </a:t>
            </a:r>
            <a:r>
              <a:rPr kumimoji="1" lang="ko-KR" altLang="en-US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계산의 특징</a:t>
            </a:r>
            <a:endParaRPr kumimoji="1" lang="ko-KR" altLang="en-US" sz="1800" dirty="0" smtClean="0">
              <a:solidFill>
                <a:srgbClr val="B86545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122850" y="173573"/>
            <a:ext cx="8820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91440" tIns="45720" rIns="91440" bIns="45720" rtlCol="0" anchor="ctr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1. 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물질흐름원가회계</a:t>
            </a: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(MFCA)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의 기초 </a:t>
            </a:r>
            <a:endParaRPr kumimoji="1" lang="ko-KR" altLang="en-US" sz="2000" dirty="0">
              <a:solidFill>
                <a:srgbClr val="834A12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7" name="직사각형 26"/>
          <p:cNvSpPr/>
          <p:nvPr/>
        </p:nvSpPr>
        <p:spPr bwMode="auto">
          <a:xfrm>
            <a:off x="828649" y="1338248"/>
            <a:ext cx="7704164" cy="5162586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AF5A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marL="85725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600" dirty="0" smtClean="0">
              <a:solidFill>
                <a:srgbClr val="FF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947712" y="1457311"/>
            <a:ext cx="2951163" cy="1785950"/>
          </a:xfrm>
          <a:prstGeom prst="downArrowCallout">
            <a:avLst>
              <a:gd name="adj1" fmla="val 23003"/>
              <a:gd name="adj2" fmla="val 23622"/>
              <a:gd name="adj3" fmla="val 17370"/>
              <a:gd name="adj4" fmla="val 59250"/>
            </a:avLst>
          </a:prstGeom>
          <a:solidFill>
            <a:schemeClr val="accent5">
              <a:lumMod val="20000"/>
              <a:lumOff val="80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rtlCol="0" anchor="ctr"/>
          <a:lstStyle/>
          <a:p>
            <a:pPr fontAlgn="base">
              <a:spcAft>
                <a:spcPct val="0"/>
              </a:spcAft>
            </a:pPr>
            <a:endParaRPr lang="ko-KR" altLang="en-US" sz="1600" dirty="0" smtClean="0">
              <a:solidFill>
                <a:srgbClr val="FF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1085825" y="1457324"/>
            <a:ext cx="2700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Input Material MC $100</a:t>
            </a: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4110034" y="1457311"/>
            <a:ext cx="2143140" cy="1785950"/>
          </a:xfrm>
          <a:prstGeom prst="downArrowCallout">
            <a:avLst>
              <a:gd name="adj1" fmla="val 23003"/>
              <a:gd name="adj2" fmla="val 23622"/>
              <a:gd name="adj3" fmla="val 17370"/>
              <a:gd name="adj4" fmla="val 59250"/>
            </a:avLst>
          </a:prstGeom>
          <a:solidFill>
            <a:schemeClr val="accent5">
              <a:lumMod val="20000"/>
              <a:lumOff val="80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rtlCol="0" anchor="ctr"/>
          <a:lstStyle/>
          <a:p>
            <a:pPr fontAlgn="base">
              <a:spcAft>
                <a:spcPct val="0"/>
              </a:spcAft>
            </a:pPr>
            <a:endParaRPr lang="ko-KR" altLang="en-US" sz="1600" dirty="0" smtClean="0">
              <a:solidFill>
                <a:srgbClr val="FF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>
            <a:off x="6038859" y="1457311"/>
            <a:ext cx="2143140" cy="1785950"/>
          </a:xfrm>
          <a:prstGeom prst="downArrowCallout">
            <a:avLst>
              <a:gd name="adj1" fmla="val 23003"/>
              <a:gd name="adj2" fmla="val 23622"/>
              <a:gd name="adj3" fmla="val 17370"/>
              <a:gd name="adj4" fmla="val 59250"/>
            </a:avLst>
          </a:prstGeom>
          <a:solidFill>
            <a:schemeClr val="accent5">
              <a:lumMod val="20000"/>
              <a:lumOff val="80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rtlCol="0" anchor="ctr"/>
          <a:lstStyle/>
          <a:p>
            <a:pPr fontAlgn="base">
              <a:spcAft>
                <a:spcPct val="0"/>
              </a:spcAft>
            </a:pPr>
            <a:endParaRPr lang="ko-KR" altLang="en-US" sz="1600" dirty="0" smtClean="0">
              <a:solidFill>
                <a:srgbClr val="FF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4810126" y="1457324"/>
            <a:ext cx="2700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Input Processing(Labor....) SC $60</a:t>
            </a:r>
          </a:p>
        </p:txBody>
      </p:sp>
      <p:sp>
        <p:nvSpPr>
          <p:cNvPr id="20" name="TextBox 19"/>
          <p:cNvSpPr txBox="1"/>
          <p:nvPr/>
        </p:nvSpPr>
        <p:spPr bwMode="auto">
          <a:xfrm>
            <a:off x="3686175" y="2528881"/>
            <a:ext cx="2700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Positive SC $42 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5943616" y="2528881"/>
            <a:ext cx="2700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Negative SC $18</a:t>
            </a:r>
          </a:p>
        </p:txBody>
      </p:sp>
      <p:sp>
        <p:nvSpPr>
          <p:cNvPr id="23" name="직사각형 22"/>
          <p:cNvSpPr/>
          <p:nvPr/>
        </p:nvSpPr>
        <p:spPr bwMode="auto">
          <a:xfrm>
            <a:off x="1403320" y="3267074"/>
            <a:ext cx="1968522" cy="1519248"/>
          </a:xfrm>
          <a:prstGeom prst="rect">
            <a:avLst/>
          </a:prstGeom>
          <a:ln w="1905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400" dirty="0" smtClean="0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8" name="Picture 2" descr="C:\Documents and Settings\Administrator\바탕 화면\111.png"/>
          <p:cNvPicPr>
            <a:picLocks noChangeAspect="1" noChangeArrowheads="1"/>
          </p:cNvPicPr>
          <p:nvPr/>
        </p:nvPicPr>
        <p:blipFill>
          <a:blip r:embed="rId2" cstate="print"/>
          <a:srcRect l="2461" t="74972" r="74349" b="3943"/>
          <a:stretch>
            <a:fillRect/>
          </a:stretch>
        </p:blipFill>
        <p:spPr bwMode="auto">
          <a:xfrm>
            <a:off x="1673201" y="4000504"/>
            <a:ext cx="1428760" cy="642942"/>
          </a:xfrm>
          <a:prstGeom prst="rect">
            <a:avLst/>
          </a:prstGeom>
          <a:noFill/>
        </p:spPr>
      </p:pic>
      <p:sp>
        <p:nvSpPr>
          <p:cNvPr id="24" name="Rectangle 32"/>
          <p:cNvSpPr>
            <a:spLocks noChangeArrowheads="1"/>
          </p:cNvSpPr>
          <p:nvPr/>
        </p:nvSpPr>
        <p:spPr bwMode="auto">
          <a:xfrm>
            <a:off x="1627689" y="3338512"/>
            <a:ext cx="15552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>
              <a:lnSpc>
                <a:spcPct val="100000"/>
              </a:lnSpc>
            </a:pPr>
            <a:r>
              <a:rPr lang="en-US" altLang="ja-JP" dirty="0">
                <a:latin typeface="굴림" pitchFamily="50" charset="-127"/>
              </a:rPr>
              <a:t>Raw </a:t>
            </a:r>
            <a:r>
              <a:rPr lang="en-US" altLang="ja-JP" dirty="0" smtClean="0">
                <a:latin typeface="굴림" pitchFamily="50" charset="-127"/>
              </a:rPr>
              <a:t>Material</a:t>
            </a:r>
            <a:br>
              <a:rPr lang="en-US" altLang="ja-JP" dirty="0" smtClean="0">
                <a:latin typeface="굴림" pitchFamily="50" charset="-127"/>
              </a:rPr>
            </a:br>
            <a:r>
              <a:rPr lang="en-US" altLang="ko-KR" dirty="0" smtClean="0">
                <a:latin typeface="굴림" pitchFamily="50" charset="-127"/>
              </a:rPr>
              <a:t>100kg</a:t>
            </a:r>
            <a:endParaRPr lang="en-US" altLang="ko-KR" dirty="0">
              <a:latin typeface="굴림" pitchFamily="50" charset="-127"/>
            </a:endParaRPr>
          </a:p>
        </p:txBody>
      </p:sp>
      <p:sp>
        <p:nvSpPr>
          <p:cNvPr id="25" name="직사각형 24"/>
          <p:cNvSpPr/>
          <p:nvPr/>
        </p:nvSpPr>
        <p:spPr bwMode="auto">
          <a:xfrm>
            <a:off x="4000496" y="3267074"/>
            <a:ext cx="1968522" cy="1519248"/>
          </a:xfrm>
          <a:prstGeom prst="rect">
            <a:avLst/>
          </a:prstGeom>
          <a:ln w="1905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400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Rectangle 32"/>
          <p:cNvSpPr>
            <a:spLocks noChangeArrowheads="1"/>
          </p:cNvSpPr>
          <p:nvPr/>
        </p:nvSpPr>
        <p:spPr bwMode="auto">
          <a:xfrm>
            <a:off x="4044188" y="3338512"/>
            <a:ext cx="20168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dirty="0" smtClean="0">
                <a:latin typeface="굴림" pitchFamily="50" charset="-127"/>
              </a:rPr>
              <a:t>Positive Product </a:t>
            </a:r>
            <a:br>
              <a:rPr lang="en-US" altLang="ja-JP" dirty="0" smtClean="0">
                <a:latin typeface="굴림" pitchFamily="50" charset="-127"/>
              </a:rPr>
            </a:br>
            <a:r>
              <a:rPr lang="en-US" altLang="ja-JP" dirty="0" smtClean="0">
                <a:latin typeface="굴림" pitchFamily="50" charset="-127"/>
              </a:rPr>
              <a:t>70kg</a:t>
            </a:r>
          </a:p>
        </p:txBody>
      </p:sp>
      <p:pic>
        <p:nvPicPr>
          <p:cNvPr id="9" name="Picture 2" descr="C:\Documents and Settings\Administrator\바탕 화면\111.png"/>
          <p:cNvPicPr>
            <a:picLocks noChangeAspect="1" noChangeArrowheads="1"/>
          </p:cNvPicPr>
          <p:nvPr/>
        </p:nvPicPr>
        <p:blipFill>
          <a:blip r:embed="rId2" cstate="print"/>
          <a:srcRect l="43043" t="74972" r="39565" b="3943"/>
          <a:stretch>
            <a:fillRect/>
          </a:stretch>
        </p:blipFill>
        <p:spPr bwMode="auto">
          <a:xfrm>
            <a:off x="4465640" y="3990979"/>
            <a:ext cx="1071570" cy="642942"/>
          </a:xfrm>
          <a:prstGeom prst="rect">
            <a:avLst/>
          </a:prstGeom>
          <a:noFill/>
        </p:spPr>
      </p:pic>
      <p:sp>
        <p:nvSpPr>
          <p:cNvPr id="29" name="직사각형 28"/>
          <p:cNvSpPr/>
          <p:nvPr/>
        </p:nvSpPr>
        <p:spPr bwMode="auto">
          <a:xfrm>
            <a:off x="6440465" y="3267074"/>
            <a:ext cx="1968522" cy="1519248"/>
          </a:xfrm>
          <a:prstGeom prst="rect">
            <a:avLst/>
          </a:prstGeom>
          <a:ln w="1905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400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>
            <a:off x="6448322" y="3338512"/>
            <a:ext cx="21146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dirty="0" smtClean="0">
                <a:latin typeface="굴림" pitchFamily="50" charset="-127"/>
              </a:rPr>
              <a:t>Negative Product </a:t>
            </a:r>
            <a:br>
              <a:rPr lang="en-US" altLang="ja-JP" dirty="0" smtClean="0">
                <a:latin typeface="굴림" pitchFamily="50" charset="-127"/>
              </a:rPr>
            </a:br>
            <a:r>
              <a:rPr lang="en-US" altLang="ja-JP" dirty="0" smtClean="0">
                <a:latin typeface="굴림" pitchFamily="50" charset="-127"/>
              </a:rPr>
              <a:t>30kg</a:t>
            </a:r>
          </a:p>
        </p:txBody>
      </p:sp>
      <p:pic>
        <p:nvPicPr>
          <p:cNvPr id="13314" name="Picture 2" descr="C:\Documents and Settings\Administrator\바탕 화면\111.png"/>
          <p:cNvPicPr>
            <a:picLocks noChangeAspect="1" noChangeArrowheads="1"/>
          </p:cNvPicPr>
          <p:nvPr/>
        </p:nvPicPr>
        <p:blipFill>
          <a:blip r:embed="rId2" cstate="print"/>
          <a:srcRect l="73190" t="72629" r="2461" b="3943"/>
          <a:stretch>
            <a:fillRect/>
          </a:stretch>
        </p:blipFill>
        <p:spPr bwMode="auto">
          <a:xfrm>
            <a:off x="6662752" y="3981454"/>
            <a:ext cx="1500198" cy="714380"/>
          </a:xfrm>
          <a:prstGeom prst="rect">
            <a:avLst/>
          </a:prstGeom>
          <a:noFill/>
        </p:spPr>
      </p:pic>
      <p:sp>
        <p:nvSpPr>
          <p:cNvPr id="32" name="직사각형 31"/>
          <p:cNvSpPr/>
          <p:nvPr/>
        </p:nvSpPr>
        <p:spPr bwMode="auto">
          <a:xfrm>
            <a:off x="4000496" y="4786322"/>
            <a:ext cx="1968522" cy="4286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Positive MC $70 </a:t>
            </a:r>
          </a:p>
        </p:txBody>
      </p:sp>
      <p:sp>
        <p:nvSpPr>
          <p:cNvPr id="33" name="직사각형 32"/>
          <p:cNvSpPr/>
          <p:nvPr/>
        </p:nvSpPr>
        <p:spPr bwMode="auto">
          <a:xfrm>
            <a:off x="4000496" y="5214950"/>
            <a:ext cx="1968522" cy="642942"/>
          </a:xfrm>
          <a:prstGeom prst="rect">
            <a:avLst/>
          </a:prstGeom>
          <a:solidFill>
            <a:srgbClr val="ECFCD0"/>
          </a:solidFill>
          <a:ln w="12700"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＋ 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Product Cost </a:t>
            </a:r>
            <a:br>
              <a:rPr lang="en-US" altLang="ko-KR" dirty="0" smtClean="0">
                <a:latin typeface="돋움" pitchFamily="50" charset="-127"/>
                <a:ea typeface="돋움" pitchFamily="50" charset="-127"/>
              </a:rPr>
            </a:b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$112 </a:t>
            </a:r>
          </a:p>
        </p:txBody>
      </p:sp>
      <p:sp>
        <p:nvSpPr>
          <p:cNvPr id="34" name="직사각형 33"/>
          <p:cNvSpPr/>
          <p:nvPr/>
        </p:nvSpPr>
        <p:spPr bwMode="auto">
          <a:xfrm>
            <a:off x="6438913" y="4786322"/>
            <a:ext cx="1968522" cy="4286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Negative MC $30</a:t>
            </a:r>
          </a:p>
        </p:txBody>
      </p:sp>
      <p:sp>
        <p:nvSpPr>
          <p:cNvPr id="35" name="직사각형 34"/>
          <p:cNvSpPr/>
          <p:nvPr/>
        </p:nvSpPr>
        <p:spPr bwMode="auto">
          <a:xfrm>
            <a:off x="6438913" y="5214950"/>
            <a:ext cx="1968522" cy="642942"/>
          </a:xfrm>
          <a:prstGeom prst="rect">
            <a:avLst/>
          </a:prstGeom>
          <a:solidFill>
            <a:srgbClr val="FFFFD9"/>
          </a:solidFill>
          <a:ln w="12700">
            <a:solidFill>
              <a:schemeClr val="accent6">
                <a:lumMod val="60000"/>
                <a:lumOff val="40000"/>
              </a:schemeClr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Negative Product</a:t>
            </a:r>
            <a:br>
              <a:rPr lang="en-US" altLang="ko-KR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</a:br>
            <a:r>
              <a:rPr lang="en-US" altLang="ko-KR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Cost Total $48 </a:t>
            </a:r>
          </a:p>
        </p:txBody>
      </p:sp>
      <p:sp>
        <p:nvSpPr>
          <p:cNvPr id="36" name="TextBox 35"/>
          <p:cNvSpPr txBox="1"/>
          <p:nvPr/>
        </p:nvSpPr>
        <p:spPr bwMode="auto">
          <a:xfrm>
            <a:off x="1142976" y="5848367"/>
            <a:ext cx="7429552" cy="664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Loss(Negative Product) includes material loss($30) and processing cost($18).  </a:t>
            </a:r>
          </a:p>
        </p:txBody>
      </p:sp>
      <p:pic>
        <p:nvPicPr>
          <p:cNvPr id="37" name="Picture 86" descr="bl_03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63" y="5955823"/>
            <a:ext cx="127000" cy="127000"/>
          </a:xfrm>
          <a:prstGeom prst="rect">
            <a:avLst/>
          </a:prstGeom>
          <a:noFill/>
        </p:spPr>
      </p:pic>
      <p:sp>
        <p:nvSpPr>
          <p:cNvPr id="39" name="오른쪽 화살표 38"/>
          <p:cNvSpPr/>
          <p:nvPr/>
        </p:nvSpPr>
        <p:spPr bwMode="auto">
          <a:xfrm>
            <a:off x="3519480" y="3643314"/>
            <a:ext cx="304802" cy="78581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400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십자형 39"/>
          <p:cNvSpPr/>
          <p:nvPr/>
        </p:nvSpPr>
        <p:spPr bwMode="auto">
          <a:xfrm>
            <a:off x="6034098" y="3843340"/>
            <a:ext cx="323852" cy="404816"/>
          </a:xfrm>
          <a:prstGeom prst="plus">
            <a:avLst>
              <a:gd name="adj" fmla="val 36765"/>
            </a:avLst>
          </a:prstGeom>
          <a:solidFill>
            <a:schemeClr val="accent6">
              <a:lumMod val="40000"/>
              <a:lumOff val="60000"/>
            </a:schemeClr>
          </a:solidFill>
          <a:ln w="9525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400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Rectangle 32"/>
          <p:cNvSpPr>
            <a:spLocks noChangeArrowheads="1"/>
          </p:cNvSpPr>
          <p:nvPr/>
        </p:nvSpPr>
        <p:spPr bwMode="auto">
          <a:xfrm>
            <a:off x="3143240" y="2895596"/>
            <a:ext cx="10550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>
              <a:lnSpc>
                <a:spcPct val="100000"/>
              </a:lnSpc>
            </a:pPr>
            <a:r>
              <a:rPr lang="en-US" altLang="ja-JP" dirty="0" smtClean="0">
                <a:latin typeface="굴림" pitchFamily="50" charset="-127"/>
              </a:rPr>
              <a:t>Process</a:t>
            </a:r>
            <a:endParaRPr lang="en-US" altLang="ko-KR" dirty="0">
              <a:latin typeface="굴림" pitchFamily="50" charset="-127"/>
            </a:endParaRPr>
          </a:p>
        </p:txBody>
      </p:sp>
      <p:cxnSp>
        <p:nvCxnSpPr>
          <p:cNvPr id="43" name="직선 화살표 연결선 42"/>
          <p:cNvCxnSpPr/>
          <p:nvPr/>
        </p:nvCxnSpPr>
        <p:spPr>
          <a:xfrm rot="5400000">
            <a:off x="3321835" y="3483769"/>
            <a:ext cx="500066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Documents and Settings\Administrator\바탕 화면\$1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55292" y="1839091"/>
            <a:ext cx="984268" cy="566938"/>
          </a:xfrm>
          <a:prstGeom prst="rect">
            <a:avLst/>
          </a:prstGeom>
          <a:noFill/>
        </p:spPr>
      </p:pic>
      <p:pic>
        <p:nvPicPr>
          <p:cNvPr id="2051" name="Picture 3" descr="C:\Documents and Settings\Administrator\바탕 화면\$6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6155" y="1836098"/>
            <a:ext cx="955648" cy="546084"/>
          </a:xfrm>
          <a:prstGeom prst="rect">
            <a:avLst/>
          </a:prstGeom>
          <a:noFill/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65B67-5E6E-4C00-8CB9-5A2E57817F0B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2850" y="173573"/>
            <a:ext cx="8820000" cy="400110"/>
          </a:xfr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fontAlgn="base">
              <a:spcBef>
                <a:spcPct val="50000"/>
              </a:spcBef>
              <a:spcAft>
                <a:spcPct val="0"/>
              </a:spcAft>
            </a:pP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  <a:cs typeface="+mn-cs"/>
              </a:rPr>
              <a:t>2. 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  <a:cs typeface="+mn-cs"/>
              </a:rPr>
              <a:t>물질흐름원가회계</a:t>
            </a: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  <a:cs typeface="+mn-cs"/>
              </a:rPr>
              <a:t>(MFCA)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  <a:cs typeface="+mn-cs"/>
              </a:rPr>
              <a:t>의 실제계산</a:t>
            </a:r>
            <a:endParaRPr kumimoji="1" lang="ko-KR" altLang="en-US" sz="2000" dirty="0">
              <a:solidFill>
                <a:srgbClr val="834A12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16" name="제목 1"/>
          <p:cNvSpPr txBox="1">
            <a:spLocks/>
          </p:cNvSpPr>
          <p:nvPr/>
        </p:nvSpPr>
        <p:spPr>
          <a:xfrm>
            <a:off x="477494" y="785794"/>
            <a:ext cx="8319600" cy="3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1) MFCA</a:t>
            </a:r>
            <a:r>
              <a:rPr kumimoji="1" lang="ko-KR" altLang="en-US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의 범주와 사례</a:t>
            </a:r>
          </a:p>
        </p:txBody>
      </p:sp>
      <p:sp>
        <p:nvSpPr>
          <p:cNvPr id="18" name="Rectangle 169"/>
          <p:cNvSpPr>
            <a:spLocks noChangeArrowheads="1"/>
          </p:cNvSpPr>
          <p:nvPr/>
        </p:nvSpPr>
        <p:spPr bwMode="auto">
          <a:xfrm>
            <a:off x="857224" y="1338248"/>
            <a:ext cx="7675589" cy="1519248"/>
          </a:xfrm>
          <a:prstGeom prst="rect">
            <a:avLst/>
          </a:prstGeom>
          <a:solidFill>
            <a:srgbClr val="F7F0ED"/>
          </a:solidFill>
          <a:ln w="9525" algn="ctr">
            <a:solidFill>
              <a:srgbClr val="A4907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ja-JP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One decisive point in MFCA is that the 3 categories of value and </a:t>
            </a:r>
            <a:br>
              <a:rPr lang="en-US" altLang="ja-JP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</a:br>
            <a:r>
              <a:rPr lang="en-US" altLang="ja-JP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costs</a:t>
            </a:r>
            <a:r>
              <a:rPr lang="en-US" altLang="ja-JP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(Material, System, Delivery &amp; Disposal) </a:t>
            </a:r>
            <a:r>
              <a:rPr lang="en-US" altLang="ja-JP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are separately recorded </a:t>
            </a:r>
            <a:br>
              <a:rPr lang="en-US" altLang="ja-JP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</a:br>
            <a:r>
              <a:rPr lang="en-US" altLang="ja-JP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and managed.</a:t>
            </a:r>
          </a:p>
          <a:p>
            <a:r>
              <a:rPr lang="en-US" altLang="ja-JP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So, can be analyzed in multilateral viewpoints, and can be expected </a:t>
            </a:r>
            <a:br>
              <a:rPr lang="en-US" altLang="ja-JP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</a:br>
            <a:r>
              <a:rPr lang="en-US" altLang="ja-JP" dirty="0" smtClean="0">
                <a:solidFill>
                  <a:srgbClr val="000000"/>
                </a:solidFill>
                <a:latin typeface="돋움" pitchFamily="50" charset="-127"/>
                <a:ea typeface="돋움" pitchFamily="50" charset="-127"/>
              </a:rPr>
              <a:t>to make various ideas for improvements.  </a:t>
            </a:r>
            <a:endParaRPr lang="en-US" altLang="ko-KR" dirty="0">
              <a:solidFill>
                <a:srgbClr val="000000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5" name="직사각형 4"/>
          <p:cNvSpPr/>
          <p:nvPr/>
        </p:nvSpPr>
        <p:spPr bwMode="auto">
          <a:xfrm>
            <a:off x="827088" y="5786454"/>
            <a:ext cx="7705725" cy="142876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200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1000100" y="6000768"/>
            <a:ext cx="342902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Conventional Cost Accounting</a:t>
            </a:r>
          </a:p>
          <a:p>
            <a:pPr algn="ctr" latinLnBrk="0">
              <a:lnSpc>
                <a:spcPct val="110000"/>
              </a:lnSpc>
              <a:spcBef>
                <a:spcPts val="400"/>
              </a:spcBef>
            </a:pPr>
            <a:endParaRPr lang="ko-KR" altLang="en-US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4786314" y="6000768"/>
            <a:ext cx="342902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MFCA</a:t>
            </a:r>
          </a:p>
        </p:txBody>
      </p:sp>
      <p:sp>
        <p:nvSpPr>
          <p:cNvPr id="8" name="직사각형 7"/>
          <p:cNvSpPr/>
          <p:nvPr/>
        </p:nvSpPr>
        <p:spPr bwMode="auto">
          <a:xfrm>
            <a:off x="1428728" y="5153038"/>
            <a:ext cx="2376504" cy="6334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AE9CC4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Waste Disposal Cost</a:t>
            </a:r>
            <a:endParaRPr lang="en-US" altLang="ko-KR" dirty="0" smtClean="0">
              <a:solidFill>
                <a:schemeClr val="dk1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5233992" y="5153038"/>
            <a:ext cx="2376504" cy="6334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AE9CC4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Waste Disposal Cost</a:t>
            </a:r>
            <a:endParaRPr lang="en-US" altLang="ko-KR" dirty="0" smtClean="0">
              <a:solidFill>
                <a:schemeClr val="dk1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5233992" y="4519620"/>
            <a:ext cx="2376504" cy="633416"/>
          </a:xfrm>
          <a:prstGeom prst="rect">
            <a:avLst/>
          </a:prstGeom>
          <a:solidFill>
            <a:srgbClr val="ECFCD0"/>
          </a:solidFill>
          <a:ln w="12700"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Material Loss</a:t>
            </a:r>
          </a:p>
        </p:txBody>
      </p:sp>
      <p:sp>
        <p:nvSpPr>
          <p:cNvPr id="11" name="직사각형 10"/>
          <p:cNvSpPr/>
          <p:nvPr/>
        </p:nvSpPr>
        <p:spPr bwMode="auto">
          <a:xfrm>
            <a:off x="5233992" y="4071943"/>
            <a:ext cx="2376504" cy="4476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Processing Loss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2181208" y="4767272"/>
            <a:ext cx="85725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/>
            <a:r>
              <a:rPr lang="ko-KR" altLang="en-US" dirty="0" smtClean="0">
                <a:solidFill>
                  <a:srgbClr val="FF3300"/>
                </a:solidFill>
                <a:latin typeface="돋움" pitchFamily="50" charset="-127"/>
                <a:ea typeface="돋움" pitchFamily="50" charset="-127"/>
              </a:rPr>
              <a:t>＄</a:t>
            </a:r>
            <a:r>
              <a:rPr lang="en-US" altLang="ja-JP" dirty="0" smtClean="0">
                <a:solidFill>
                  <a:srgbClr val="FF3300"/>
                </a:solidFill>
                <a:latin typeface="돋움" pitchFamily="50" charset="-127"/>
                <a:ea typeface="돋움" pitchFamily="50" charset="-127"/>
              </a:rPr>
              <a:t>3</a:t>
            </a:r>
            <a:r>
              <a:rPr lang="en-US" altLang="ko-KR" dirty="0" smtClean="0">
                <a:solidFill>
                  <a:srgbClr val="FF3300"/>
                </a:solidFill>
                <a:latin typeface="돋움" pitchFamily="50" charset="-127"/>
                <a:ea typeface="돋움" pitchFamily="50" charset="-127"/>
              </a:rPr>
              <a:t>0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6000759" y="3662364"/>
            <a:ext cx="85725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/>
            <a:r>
              <a:rPr lang="en-US" altLang="ko-KR" dirty="0" smtClean="0">
                <a:solidFill>
                  <a:srgbClr val="FF3300"/>
                </a:solidFill>
                <a:latin typeface="돋움" pitchFamily="50" charset="-127"/>
                <a:ea typeface="돋움" pitchFamily="50" charset="-127"/>
              </a:rPr>
              <a:t>$78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2500298" y="3214686"/>
            <a:ext cx="414340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/>
            <a:r>
              <a:rPr lang="en-US" altLang="ko-KR" dirty="0" smtClean="0">
                <a:solidFill>
                  <a:srgbClr val="FF3300"/>
                </a:solidFill>
                <a:latin typeface="돋움" pitchFamily="50" charset="-127"/>
                <a:ea typeface="돋움" pitchFamily="50" charset="-127"/>
              </a:rPr>
              <a:t>Negative Product Cost = Loss Cost</a:t>
            </a:r>
          </a:p>
        </p:txBody>
      </p:sp>
      <p:sp>
        <p:nvSpPr>
          <p:cNvPr id="15" name="오른쪽 중괄호 14"/>
          <p:cNvSpPr/>
          <p:nvPr/>
        </p:nvSpPr>
        <p:spPr>
          <a:xfrm>
            <a:off x="3857620" y="5214950"/>
            <a:ext cx="214314" cy="500066"/>
          </a:xfrm>
          <a:prstGeom prst="rightBrac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 bwMode="auto">
          <a:xfrm>
            <a:off x="3919533" y="5276863"/>
            <a:ext cx="85725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/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＄</a:t>
            </a:r>
            <a:r>
              <a:rPr lang="en-US" altLang="ja-JP" dirty="0" smtClean="0">
                <a:latin typeface="돋움" pitchFamily="50" charset="-127"/>
                <a:ea typeface="돋움" pitchFamily="50" charset="-127"/>
              </a:rPr>
              <a:t>3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0</a:t>
            </a:r>
          </a:p>
        </p:txBody>
      </p:sp>
      <p:sp>
        <p:nvSpPr>
          <p:cNvPr id="19" name="오른쪽 중괄호 18"/>
          <p:cNvSpPr/>
          <p:nvPr/>
        </p:nvSpPr>
        <p:spPr>
          <a:xfrm>
            <a:off x="7696222" y="5214950"/>
            <a:ext cx="214314" cy="500066"/>
          </a:xfrm>
          <a:prstGeom prst="rightBrac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7758135" y="5276863"/>
            <a:ext cx="85725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/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＄</a:t>
            </a:r>
            <a:r>
              <a:rPr lang="en-US" altLang="ja-JP" dirty="0" smtClean="0">
                <a:latin typeface="돋움" pitchFamily="50" charset="-127"/>
                <a:ea typeface="돋움" pitchFamily="50" charset="-127"/>
              </a:rPr>
              <a:t>3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0</a:t>
            </a:r>
          </a:p>
        </p:txBody>
      </p:sp>
      <p:sp>
        <p:nvSpPr>
          <p:cNvPr id="21" name="오른쪽 중괄호 20"/>
          <p:cNvSpPr/>
          <p:nvPr/>
        </p:nvSpPr>
        <p:spPr>
          <a:xfrm>
            <a:off x="7696222" y="4591058"/>
            <a:ext cx="214314" cy="500066"/>
          </a:xfrm>
          <a:prstGeom prst="rightBrac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7758135" y="4652971"/>
            <a:ext cx="85725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/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＄</a:t>
            </a:r>
            <a:r>
              <a:rPr lang="en-US" altLang="ja-JP" dirty="0" smtClean="0">
                <a:latin typeface="돋움" pitchFamily="50" charset="-127"/>
                <a:ea typeface="돋움" pitchFamily="50" charset="-127"/>
              </a:rPr>
              <a:t>3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0</a:t>
            </a:r>
          </a:p>
        </p:txBody>
      </p:sp>
      <p:sp>
        <p:nvSpPr>
          <p:cNvPr id="23" name="오른쪽 중괄호 22"/>
          <p:cNvSpPr/>
          <p:nvPr/>
        </p:nvSpPr>
        <p:spPr>
          <a:xfrm>
            <a:off x="7696222" y="4110041"/>
            <a:ext cx="233364" cy="357191"/>
          </a:xfrm>
          <a:prstGeom prst="rightBrac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7758135" y="4110042"/>
            <a:ext cx="85725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/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＄</a:t>
            </a:r>
            <a:r>
              <a:rPr lang="en-US" altLang="ja-JP" dirty="0" smtClean="0">
                <a:latin typeface="돋움" pitchFamily="50" charset="-127"/>
                <a:ea typeface="돋움" pitchFamily="50" charset="-127"/>
              </a:rPr>
              <a:t>18</a:t>
            </a:r>
            <a:endParaRPr lang="en-US" altLang="ko-KR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65B67-5E6E-4C00-8CB9-5A2E57817F0B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7494" y="785794"/>
            <a:ext cx="8319600" cy="370800"/>
          </a:xfr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l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  <a:cs typeface="+mn-cs"/>
              </a:rPr>
              <a:t>2) </a:t>
            </a:r>
            <a:r>
              <a:rPr kumimoji="1" lang="en-US" altLang="ko-KR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MFCA</a:t>
            </a:r>
            <a:r>
              <a:rPr kumimoji="1" lang="ko-KR" altLang="en-US" sz="1800" dirty="0" smtClean="0">
                <a:solidFill>
                  <a:srgbClr val="B86545"/>
                </a:solidFill>
                <a:latin typeface="돋움" pitchFamily="50" charset="-127"/>
                <a:ea typeface="돋움" pitchFamily="50" charset="-127"/>
              </a:rPr>
              <a:t>와 일반 원가계산의 개념 차이</a:t>
            </a:r>
            <a:endParaRPr kumimoji="1" lang="ko-KR" altLang="en-US" sz="1800" dirty="0" smtClean="0">
              <a:solidFill>
                <a:srgbClr val="B86545"/>
              </a:solidFill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122850" y="173573"/>
            <a:ext cx="8820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91440" tIns="45720" rIns="91440" bIns="45720" rtlCol="0" anchor="ctr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2. 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물질흐름원가회계</a:t>
            </a:r>
            <a:r>
              <a:rPr kumimoji="1" lang="en-US" altLang="ko-KR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(MFCA)</a:t>
            </a:r>
            <a:r>
              <a:rPr kumimoji="1" lang="ko-KR" altLang="en-US" sz="2000" dirty="0" smtClean="0">
                <a:solidFill>
                  <a:srgbClr val="834A12"/>
                </a:solidFill>
                <a:latin typeface="돋움" pitchFamily="50" charset="-127"/>
                <a:ea typeface="돋움" pitchFamily="50" charset="-127"/>
              </a:rPr>
              <a:t>의 실제계산</a:t>
            </a:r>
            <a:endParaRPr kumimoji="1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834A12"/>
              </a:solidFill>
              <a:effectLst/>
              <a:uLnTx/>
              <a:uFillTx/>
              <a:latin typeface="돋움" pitchFamily="50" charset="-127"/>
              <a:ea typeface="돋움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4500562" y="1347773"/>
            <a:ext cx="3397302" cy="2428892"/>
          </a:xfrm>
          <a:prstGeom prst="rect">
            <a:avLst/>
          </a:prstGeom>
          <a:solidFill>
            <a:srgbClr val="F7F9F1"/>
          </a:solidFill>
          <a:ln w="9525" algn="ctr">
            <a:solidFill>
              <a:schemeClr val="accent3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6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4857752" y="1447786"/>
            <a:ext cx="2714644" cy="107157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AF5A"/>
            </a:solidFill>
            <a:round/>
            <a:headEnd/>
            <a:tailEnd/>
          </a:ln>
        </p:spPr>
        <p:txBody>
          <a:bodyPr wrap="none" rtlCol="0" anchor="ctr"/>
          <a:lstStyle/>
          <a:p>
            <a:pPr fontAlgn="base">
              <a:spcAft>
                <a:spcPct val="0"/>
              </a:spcAft>
            </a:pPr>
            <a:r>
              <a:rPr lang="ko-KR" altLang="en-US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산출</a:t>
            </a:r>
            <a:r>
              <a:rPr lang="en-US" altLang="ko-KR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(</a:t>
            </a:r>
            <a:r>
              <a:rPr lang="ko-KR" altLang="en-US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양품</a:t>
            </a:r>
            <a:r>
              <a:rPr lang="en-US" altLang="ko-KR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) : </a:t>
            </a:r>
            <a:r>
              <a:rPr lang="ko-KR" altLang="en-US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제품</a:t>
            </a:r>
            <a:r>
              <a:rPr lang="en-US" altLang="ko-KR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(80kg)</a:t>
            </a:r>
          </a:p>
          <a:p>
            <a:pPr marL="85725" indent="-85725" fontAlgn="base">
              <a:spcAft>
                <a:spcPct val="0"/>
              </a:spcAft>
              <a:tabLst>
                <a:tab pos="93663" algn="l"/>
              </a:tabLst>
            </a:pPr>
            <a:r>
              <a:rPr lang="ko-KR" altLang="en-US" sz="1600" dirty="0" err="1" smtClean="0">
                <a:latin typeface="돋움" pitchFamily="50" charset="-127"/>
                <a:ea typeface="돋움" pitchFamily="50" charset="-127"/>
              </a:rPr>
              <a:t>원재료비</a:t>
            </a:r>
            <a:endParaRPr lang="en-US" altLang="ko-KR" sz="1600" dirty="0" smtClean="0">
              <a:latin typeface="돋움" pitchFamily="50" charset="-127"/>
              <a:ea typeface="돋움" pitchFamily="50" charset="-127"/>
            </a:endParaRPr>
          </a:p>
          <a:p>
            <a:pPr marL="85725" indent="-85725" fontAlgn="base">
              <a:spcAft>
                <a:spcPct val="0"/>
              </a:spcAft>
            </a:pP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가공비</a:t>
            </a:r>
            <a:endParaRPr lang="en-US" altLang="ko-KR" sz="1600" dirty="0" smtClean="0">
              <a:latin typeface="돋움" pitchFamily="50" charset="-127"/>
              <a:ea typeface="돋움" pitchFamily="50" charset="-127"/>
            </a:endParaRPr>
          </a:p>
          <a:p>
            <a:pPr marL="85725" indent="-85725" fontAlgn="base">
              <a:spcAft>
                <a:spcPct val="0"/>
              </a:spcAft>
              <a:tabLst>
                <a:tab pos="93663" algn="l"/>
              </a:tabLst>
            </a:pP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합계</a:t>
            </a:r>
          </a:p>
        </p:txBody>
      </p:sp>
      <p:sp>
        <p:nvSpPr>
          <p:cNvPr id="8" name="직사각형 7"/>
          <p:cNvSpPr/>
          <p:nvPr/>
        </p:nvSpPr>
        <p:spPr bwMode="auto">
          <a:xfrm>
            <a:off x="7689078" y="2195504"/>
            <a:ext cx="1097764" cy="7143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AE9CC4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일반적 </a:t>
            </a: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/>
            </a:r>
            <a:br>
              <a:rPr lang="en-US" altLang="ko-KR" sz="1600" dirty="0" smtClean="0">
                <a:latin typeface="돋움" pitchFamily="50" charset="-127"/>
                <a:ea typeface="돋움" pitchFamily="50" charset="-127"/>
              </a:rPr>
            </a:b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원가계산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6238888" y="170972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marL="85725" algn="r" fontAlgn="base"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10,000</a:t>
            </a: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원</a:t>
            </a:r>
          </a:p>
          <a:p>
            <a:pPr marL="85725" algn="r" fontAlgn="base"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7,000</a:t>
            </a: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원</a:t>
            </a:r>
          </a:p>
          <a:p>
            <a:pPr marL="85725" algn="r" fontAlgn="base"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17,000</a:t>
            </a: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원</a:t>
            </a:r>
          </a:p>
          <a:p>
            <a:pPr algn="r" latinLnBrk="0">
              <a:lnSpc>
                <a:spcPct val="110000"/>
              </a:lnSpc>
              <a:spcBef>
                <a:spcPts val="400"/>
              </a:spcBef>
            </a:pPr>
            <a:endParaRPr lang="ko-KR" altLang="en-US" sz="16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4857752" y="2590794"/>
            <a:ext cx="2714644" cy="107157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AF5A"/>
            </a:solidFill>
            <a:round/>
            <a:headEnd/>
            <a:tailEnd/>
          </a:ln>
        </p:spPr>
        <p:txBody>
          <a:bodyPr wrap="none" rtlCol="0" anchor="ctr"/>
          <a:lstStyle/>
          <a:p>
            <a:pPr fontAlgn="base">
              <a:spcAft>
                <a:spcPct val="0"/>
              </a:spcAft>
            </a:pPr>
            <a:r>
              <a:rPr lang="ko-KR" altLang="en-US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산출</a:t>
            </a:r>
            <a:r>
              <a:rPr lang="en-US" altLang="ko-KR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(</a:t>
            </a:r>
            <a:r>
              <a:rPr lang="ko-KR" altLang="en-US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폐기물</a:t>
            </a:r>
            <a:r>
              <a:rPr lang="en-US" altLang="ko-KR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) : </a:t>
            </a:r>
            <a:r>
              <a:rPr lang="ko-KR" altLang="en-US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폐기물</a:t>
            </a:r>
            <a:r>
              <a:rPr lang="en-US" altLang="ko-KR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(20kg)</a:t>
            </a:r>
          </a:p>
          <a:p>
            <a:pPr fontAlgn="base">
              <a:spcAft>
                <a:spcPct val="0"/>
              </a:spcAft>
            </a:pPr>
            <a:r>
              <a:rPr lang="ko-KR" altLang="en-US" sz="1600" dirty="0" err="1" smtClean="0">
                <a:latin typeface="돋움" pitchFamily="50" charset="-127"/>
                <a:ea typeface="돋움" pitchFamily="50" charset="-127"/>
              </a:rPr>
              <a:t>원재료비</a:t>
            </a:r>
            <a:endParaRPr lang="ko-KR" altLang="en-US" sz="1600" dirty="0" smtClean="0">
              <a:latin typeface="돋움" pitchFamily="50" charset="-127"/>
              <a:ea typeface="돋움" pitchFamily="50" charset="-127"/>
            </a:endParaRPr>
          </a:p>
          <a:p>
            <a:pPr fontAlgn="base">
              <a:spcAft>
                <a:spcPct val="0"/>
              </a:spcAft>
            </a:pP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가공비</a:t>
            </a:r>
            <a:endParaRPr lang="en-US" altLang="ko-KR" sz="1600" dirty="0" smtClean="0">
              <a:latin typeface="돋움" pitchFamily="50" charset="-127"/>
              <a:ea typeface="돋움" pitchFamily="50" charset="-127"/>
            </a:endParaRPr>
          </a:p>
          <a:p>
            <a:pPr fontAlgn="base">
              <a:spcAft>
                <a:spcPct val="0"/>
              </a:spcAft>
            </a:pP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합계</a:t>
            </a:r>
          </a:p>
        </p:txBody>
      </p:sp>
      <p:sp>
        <p:nvSpPr>
          <p:cNvPr id="15" name="TextBox 14"/>
          <p:cNvSpPr txBox="1"/>
          <p:nvPr/>
        </p:nvSpPr>
        <p:spPr bwMode="auto">
          <a:xfrm>
            <a:off x="6238888" y="2852733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marL="85725" algn="r" fontAlgn="base"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0</a:t>
            </a: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원</a:t>
            </a:r>
            <a:endParaRPr lang="en-US" altLang="ko-KR" sz="1600" dirty="0" smtClean="0">
              <a:latin typeface="돋움" pitchFamily="50" charset="-127"/>
              <a:ea typeface="돋움" pitchFamily="50" charset="-127"/>
            </a:endParaRPr>
          </a:p>
          <a:p>
            <a:pPr marL="85725" algn="r" fontAlgn="base"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0</a:t>
            </a: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원</a:t>
            </a:r>
            <a:endParaRPr lang="en-US" altLang="ko-KR" sz="1600" dirty="0" smtClean="0">
              <a:latin typeface="돋움" pitchFamily="50" charset="-127"/>
              <a:ea typeface="돋움" pitchFamily="50" charset="-127"/>
            </a:endParaRPr>
          </a:p>
          <a:p>
            <a:pPr marL="85725" algn="r" fontAlgn="base"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0</a:t>
            </a: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원</a:t>
            </a:r>
          </a:p>
          <a:p>
            <a:pPr algn="r" latinLnBrk="0">
              <a:lnSpc>
                <a:spcPct val="110000"/>
              </a:lnSpc>
              <a:spcBef>
                <a:spcPts val="400"/>
              </a:spcBef>
            </a:pPr>
            <a:endParaRPr lang="ko-KR" altLang="en-US" sz="16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9" name="직사각형 28"/>
          <p:cNvSpPr/>
          <p:nvPr/>
        </p:nvSpPr>
        <p:spPr bwMode="auto">
          <a:xfrm>
            <a:off x="4500562" y="3962404"/>
            <a:ext cx="3397302" cy="2428892"/>
          </a:xfrm>
          <a:prstGeom prst="rect">
            <a:avLst/>
          </a:prstGeom>
          <a:solidFill>
            <a:srgbClr val="F7F9F1"/>
          </a:solidFill>
          <a:ln w="9525" algn="ctr">
            <a:solidFill>
              <a:schemeClr val="accent3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85725"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sz="16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0" name="직사각형 29"/>
          <p:cNvSpPr/>
          <p:nvPr/>
        </p:nvSpPr>
        <p:spPr bwMode="auto">
          <a:xfrm>
            <a:off x="4857752" y="4062417"/>
            <a:ext cx="2714644" cy="107157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AF5A"/>
            </a:solidFill>
            <a:round/>
            <a:headEnd/>
            <a:tailEnd/>
          </a:ln>
        </p:spPr>
        <p:txBody>
          <a:bodyPr wrap="none" rtlCol="0" anchor="ctr"/>
          <a:lstStyle/>
          <a:p>
            <a:pPr fontAlgn="base">
              <a:spcAft>
                <a:spcPct val="0"/>
              </a:spcAft>
            </a:pPr>
            <a:r>
              <a:rPr lang="ko-KR" altLang="en-US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산출</a:t>
            </a:r>
            <a:r>
              <a:rPr lang="en-US" altLang="ko-KR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(</a:t>
            </a:r>
            <a:r>
              <a:rPr lang="ko-KR" altLang="en-US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양품</a:t>
            </a:r>
            <a:r>
              <a:rPr lang="en-US" altLang="ko-KR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) : </a:t>
            </a:r>
            <a:r>
              <a:rPr lang="ko-KR" altLang="en-US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제품</a:t>
            </a:r>
            <a:r>
              <a:rPr lang="en-US" altLang="ko-KR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(80kg)</a:t>
            </a:r>
          </a:p>
          <a:p>
            <a:pPr marL="85725" indent="-85725" fontAlgn="base">
              <a:spcAft>
                <a:spcPct val="0"/>
              </a:spcAft>
              <a:tabLst>
                <a:tab pos="93663" algn="l"/>
              </a:tabLst>
            </a:pPr>
            <a:r>
              <a:rPr lang="ko-KR" altLang="en-US" sz="1600" dirty="0" err="1" smtClean="0">
                <a:latin typeface="돋움" pitchFamily="50" charset="-127"/>
                <a:ea typeface="돋움" pitchFamily="50" charset="-127"/>
              </a:rPr>
              <a:t>원재료비</a:t>
            </a:r>
            <a:endParaRPr lang="en-US" altLang="ko-KR" sz="1600" dirty="0" smtClean="0">
              <a:latin typeface="돋움" pitchFamily="50" charset="-127"/>
              <a:ea typeface="돋움" pitchFamily="50" charset="-127"/>
            </a:endParaRPr>
          </a:p>
          <a:p>
            <a:pPr marL="85725" indent="-85725" fontAlgn="base">
              <a:spcAft>
                <a:spcPct val="0"/>
              </a:spcAft>
            </a:pP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가공비</a:t>
            </a:r>
            <a:endParaRPr lang="en-US" altLang="ko-KR" sz="1600" dirty="0" smtClean="0">
              <a:latin typeface="돋움" pitchFamily="50" charset="-127"/>
              <a:ea typeface="돋움" pitchFamily="50" charset="-127"/>
            </a:endParaRPr>
          </a:p>
          <a:p>
            <a:pPr marL="85725" indent="-85725" fontAlgn="base">
              <a:spcAft>
                <a:spcPct val="0"/>
              </a:spcAft>
              <a:tabLst>
                <a:tab pos="93663" algn="l"/>
              </a:tabLst>
            </a:pP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합계</a:t>
            </a:r>
          </a:p>
        </p:txBody>
      </p:sp>
      <p:sp>
        <p:nvSpPr>
          <p:cNvPr id="31" name="직사각형 30"/>
          <p:cNvSpPr/>
          <p:nvPr/>
        </p:nvSpPr>
        <p:spPr bwMode="auto">
          <a:xfrm>
            <a:off x="7689078" y="4810135"/>
            <a:ext cx="1097764" cy="7143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AE9CC4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MFCA</a:t>
            </a:r>
            <a:endParaRPr lang="ko-KR" altLang="en-US" sz="16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6238888" y="4324356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marL="85725" algn="r" fontAlgn="base"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8,000</a:t>
            </a: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원</a:t>
            </a:r>
          </a:p>
          <a:p>
            <a:pPr marL="85725" algn="r" fontAlgn="base"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5,600</a:t>
            </a: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원</a:t>
            </a:r>
          </a:p>
          <a:p>
            <a:pPr marL="85725" algn="r" fontAlgn="base"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13,600</a:t>
            </a: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원</a:t>
            </a:r>
          </a:p>
          <a:p>
            <a:pPr algn="r" latinLnBrk="0">
              <a:lnSpc>
                <a:spcPct val="110000"/>
              </a:lnSpc>
              <a:spcBef>
                <a:spcPts val="400"/>
              </a:spcBef>
            </a:pPr>
            <a:endParaRPr lang="ko-KR" altLang="en-US" sz="1600" dirty="0" smtClean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3" name="직사각형 32"/>
          <p:cNvSpPr/>
          <p:nvPr/>
        </p:nvSpPr>
        <p:spPr bwMode="auto">
          <a:xfrm>
            <a:off x="4857752" y="5205425"/>
            <a:ext cx="2714644" cy="107157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6AF5A"/>
            </a:solidFill>
            <a:round/>
            <a:headEnd/>
            <a:tailEnd/>
          </a:ln>
        </p:spPr>
        <p:txBody>
          <a:bodyPr wrap="none" rtlCol="0" anchor="ctr"/>
          <a:lstStyle/>
          <a:p>
            <a:pPr fontAlgn="base">
              <a:spcAft>
                <a:spcPct val="0"/>
              </a:spcAft>
            </a:pPr>
            <a:r>
              <a:rPr lang="ko-KR" altLang="en-US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산출</a:t>
            </a:r>
            <a:r>
              <a:rPr lang="en-US" altLang="ko-KR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(</a:t>
            </a:r>
            <a:r>
              <a:rPr lang="ko-KR" altLang="en-US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폐기물</a:t>
            </a:r>
            <a:r>
              <a:rPr lang="en-US" altLang="ko-KR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) : </a:t>
            </a:r>
            <a:r>
              <a:rPr lang="ko-KR" altLang="en-US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폐기물</a:t>
            </a:r>
            <a:r>
              <a:rPr lang="en-US" altLang="ko-KR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(20kg)</a:t>
            </a:r>
          </a:p>
          <a:p>
            <a:pPr fontAlgn="base">
              <a:spcAft>
                <a:spcPct val="0"/>
              </a:spcAft>
            </a:pPr>
            <a:r>
              <a:rPr lang="ko-KR" altLang="en-US" sz="1600" dirty="0" err="1" smtClean="0">
                <a:latin typeface="돋움" pitchFamily="50" charset="-127"/>
                <a:ea typeface="돋움" pitchFamily="50" charset="-127"/>
              </a:rPr>
              <a:t>원재료비</a:t>
            </a:r>
            <a:endParaRPr lang="ko-KR" altLang="en-US" sz="1600" dirty="0" smtClean="0">
              <a:latin typeface="돋움" pitchFamily="50" charset="-127"/>
              <a:ea typeface="돋움" pitchFamily="50" charset="-127"/>
            </a:endParaRPr>
          </a:p>
          <a:p>
            <a:pPr fontAlgn="base">
              <a:spcAft>
                <a:spcPct val="0"/>
              </a:spcAft>
            </a:pP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가공비</a:t>
            </a:r>
            <a:endParaRPr lang="en-US" altLang="ko-KR" sz="1600" dirty="0" smtClean="0">
              <a:latin typeface="돋움" pitchFamily="50" charset="-127"/>
              <a:ea typeface="돋움" pitchFamily="50" charset="-127"/>
            </a:endParaRPr>
          </a:p>
          <a:p>
            <a:pPr fontAlgn="base">
              <a:spcAft>
                <a:spcPct val="0"/>
              </a:spcAft>
            </a:pP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합계</a:t>
            </a:r>
          </a:p>
        </p:txBody>
      </p:sp>
      <p:sp>
        <p:nvSpPr>
          <p:cNvPr id="34" name="TextBox 33"/>
          <p:cNvSpPr txBox="1"/>
          <p:nvPr/>
        </p:nvSpPr>
        <p:spPr bwMode="auto">
          <a:xfrm>
            <a:off x="6238888" y="5467364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marL="85725" algn="r" fontAlgn="base">
              <a:spcAft>
                <a:spcPct val="0"/>
              </a:spcAft>
              <a:tabLst>
                <a:tab pos="93663" algn="l"/>
              </a:tabLst>
            </a:pP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 </a:t>
            </a: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2,000</a:t>
            </a: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원</a:t>
            </a:r>
          </a:p>
          <a:p>
            <a:pPr marL="85725" algn="r" fontAlgn="base"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1,400</a:t>
            </a: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원</a:t>
            </a:r>
          </a:p>
          <a:p>
            <a:pPr marL="85725" algn="r" fontAlgn="base"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3,400</a:t>
            </a: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원</a:t>
            </a:r>
          </a:p>
        </p:txBody>
      </p:sp>
      <p:sp>
        <p:nvSpPr>
          <p:cNvPr id="35" name="직사각형 34"/>
          <p:cNvSpPr/>
          <p:nvPr/>
        </p:nvSpPr>
        <p:spPr bwMode="auto">
          <a:xfrm>
            <a:off x="3286116" y="1347772"/>
            <a:ext cx="1000132" cy="50816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2">
                <a:lumMod val="40000"/>
                <a:lumOff val="60000"/>
              </a:schemeClr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제조</a:t>
            </a: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/>
            </a:r>
            <a:br>
              <a:rPr lang="en-US" altLang="ko-KR" sz="1600" dirty="0" smtClean="0">
                <a:latin typeface="돋움" pitchFamily="50" charset="-127"/>
                <a:ea typeface="돋움" pitchFamily="50" charset="-127"/>
              </a:rPr>
            </a:b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프로세스</a:t>
            </a:r>
            <a:endParaRPr lang="ko-KR" altLang="en-US" sz="1600" dirty="0" smtClean="0">
              <a:solidFill>
                <a:schemeClr val="dk1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36" name="직사각형 35"/>
          <p:cNvSpPr/>
          <p:nvPr/>
        </p:nvSpPr>
        <p:spPr bwMode="auto">
          <a:xfrm>
            <a:off x="827088" y="1347772"/>
            <a:ext cx="2030400" cy="50816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AE9CC4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fontAlgn="base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tabLst>
                <a:tab pos="93663" algn="l"/>
              </a:tabLst>
            </a:pPr>
            <a:endParaRPr lang="ko-KR" altLang="en-US" dirty="0" smtClean="0">
              <a:solidFill>
                <a:schemeClr val="dk1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47" name="직사각형 46"/>
          <p:cNvSpPr/>
          <p:nvPr/>
        </p:nvSpPr>
        <p:spPr bwMode="auto">
          <a:xfrm>
            <a:off x="933430" y="3000372"/>
            <a:ext cx="1852620" cy="1176339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rtlCol="0" anchor="ctr"/>
          <a:lstStyle/>
          <a:p>
            <a:pPr fontAlgn="base">
              <a:spcAft>
                <a:spcPct val="0"/>
              </a:spcAft>
            </a:pPr>
            <a:r>
              <a:rPr lang="ko-KR" altLang="en-US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투입</a:t>
            </a:r>
            <a:r>
              <a:rPr lang="en-US" altLang="ko-KR" sz="1600" dirty="0" smtClean="0">
                <a:solidFill>
                  <a:srgbClr val="FF0000"/>
                </a:solidFill>
                <a:latin typeface="돋움" pitchFamily="50" charset="-127"/>
                <a:ea typeface="돋움" pitchFamily="50" charset="-127"/>
              </a:rPr>
              <a:t>(100kg)</a:t>
            </a:r>
          </a:p>
          <a:p>
            <a:pPr fontAlgn="base">
              <a:spcAft>
                <a:spcPct val="0"/>
              </a:spcAft>
            </a:pPr>
            <a:r>
              <a:rPr lang="ko-KR" altLang="en-US" sz="1600" dirty="0" err="1" smtClean="0">
                <a:latin typeface="돋움" pitchFamily="50" charset="-127"/>
                <a:ea typeface="돋움" pitchFamily="50" charset="-127"/>
              </a:rPr>
              <a:t>원재료비</a:t>
            </a: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	</a:t>
            </a:r>
          </a:p>
          <a:p>
            <a:pPr fontAlgn="base">
              <a:spcAft>
                <a:spcPct val="0"/>
              </a:spcAft>
            </a:pP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가공비   	</a:t>
            </a:r>
          </a:p>
          <a:p>
            <a:pPr fontAlgn="base">
              <a:spcAft>
                <a:spcPct val="0"/>
              </a:spcAft>
            </a:pP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합계</a:t>
            </a:r>
          </a:p>
        </p:txBody>
      </p:sp>
      <p:sp>
        <p:nvSpPr>
          <p:cNvPr id="48" name="TextBox 47"/>
          <p:cNvSpPr txBox="1"/>
          <p:nvPr/>
        </p:nvSpPr>
        <p:spPr bwMode="auto">
          <a:xfrm>
            <a:off x="1900225" y="3279152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marL="85725" algn="r" fontAlgn="base">
              <a:spcAft>
                <a:spcPct val="0"/>
              </a:spcAft>
              <a:tabLst>
                <a:tab pos="93663" algn="l"/>
              </a:tabLst>
            </a:pP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 </a:t>
            </a: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10,000</a:t>
            </a: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원</a:t>
            </a:r>
          </a:p>
          <a:p>
            <a:pPr marL="85725" algn="r" fontAlgn="base">
              <a:spcAft>
                <a:spcPct val="0"/>
              </a:spcAft>
              <a:tabLst>
                <a:tab pos="93663" algn="l"/>
              </a:tabLst>
            </a:pP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7,000</a:t>
            </a: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원</a:t>
            </a:r>
          </a:p>
          <a:p>
            <a:pPr marL="85725" algn="r" fontAlgn="base">
              <a:spcAft>
                <a:spcPct val="0"/>
              </a:spcAft>
              <a:tabLst>
                <a:tab pos="93663" algn="l"/>
              </a:tabLst>
            </a:pP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 </a:t>
            </a: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17,000</a:t>
            </a: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원</a:t>
            </a:r>
          </a:p>
        </p:txBody>
      </p:sp>
      <p:cxnSp>
        <p:nvCxnSpPr>
          <p:cNvPr id="51" name="꺾인 연결선 50"/>
          <p:cNvCxnSpPr>
            <a:endCxn id="14" idx="1"/>
          </p:cNvCxnSpPr>
          <p:nvPr/>
        </p:nvCxnSpPr>
        <p:spPr>
          <a:xfrm>
            <a:off x="4286248" y="2552694"/>
            <a:ext cx="571504" cy="573885"/>
          </a:xfrm>
          <a:prstGeom prst="bentConnector3">
            <a:avLst>
              <a:gd name="adj1" fmla="val 58333"/>
            </a:avLst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꺾인 연결선 53"/>
          <p:cNvCxnSpPr>
            <a:endCxn id="7" idx="1"/>
          </p:cNvCxnSpPr>
          <p:nvPr/>
        </p:nvCxnSpPr>
        <p:spPr>
          <a:xfrm flipV="1">
            <a:off x="4286248" y="1983571"/>
            <a:ext cx="571504" cy="569123"/>
          </a:xfrm>
          <a:prstGeom prst="bentConnector3">
            <a:avLst>
              <a:gd name="adj1" fmla="val 58333"/>
            </a:avLst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꺾인 연결선 65"/>
          <p:cNvCxnSpPr/>
          <p:nvPr/>
        </p:nvCxnSpPr>
        <p:spPr>
          <a:xfrm>
            <a:off x="4286248" y="5143512"/>
            <a:ext cx="571504" cy="573885"/>
          </a:xfrm>
          <a:prstGeom prst="bentConnector3">
            <a:avLst>
              <a:gd name="adj1" fmla="val 58333"/>
            </a:avLst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꺾인 연결선 66"/>
          <p:cNvCxnSpPr/>
          <p:nvPr/>
        </p:nvCxnSpPr>
        <p:spPr>
          <a:xfrm flipV="1">
            <a:off x="4286248" y="4574389"/>
            <a:ext cx="571504" cy="569123"/>
          </a:xfrm>
          <a:prstGeom prst="bentConnector3">
            <a:avLst>
              <a:gd name="adj1" fmla="val 58333"/>
            </a:avLst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 bwMode="auto">
          <a:xfrm>
            <a:off x="1062013" y="4162431"/>
            <a:ext cx="157163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noAutofit/>
          </a:bodyPr>
          <a:lstStyle/>
          <a:p>
            <a:pPr algn="ctr" latinLnBrk="0">
              <a:lnSpc>
                <a:spcPct val="110000"/>
              </a:lnSpc>
              <a:spcBef>
                <a:spcPts val="400"/>
              </a:spcBef>
            </a:pP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원가는 </a:t>
            </a: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/>
            </a:r>
            <a:br>
              <a:rPr lang="en-US" altLang="ko-KR" sz="1600" dirty="0" smtClean="0">
                <a:latin typeface="돋움" pitchFamily="50" charset="-127"/>
                <a:ea typeface="돋움" pitchFamily="50" charset="-127"/>
              </a:rPr>
            </a:b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산출되지 않음</a:t>
            </a: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/>
            </a:r>
            <a:br>
              <a:rPr lang="en-US" altLang="ko-KR" sz="1600" dirty="0" smtClean="0">
                <a:latin typeface="돋움" pitchFamily="50" charset="-127"/>
                <a:ea typeface="돋움" pitchFamily="50" charset="-127"/>
              </a:rPr>
            </a:b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(</a:t>
            </a:r>
            <a:r>
              <a:rPr lang="ko-KR" altLang="en-US" sz="1600" dirty="0" smtClean="0">
                <a:latin typeface="돋움" pitchFamily="50" charset="-127"/>
                <a:ea typeface="돋움" pitchFamily="50" charset="-127"/>
              </a:rPr>
              <a:t>누락되어 있음</a:t>
            </a:r>
            <a:r>
              <a:rPr lang="en-US" altLang="ko-KR" sz="1600" dirty="0" smtClean="0">
                <a:latin typeface="돋움" pitchFamily="50" charset="-127"/>
                <a:ea typeface="돋움" pitchFamily="50" charset="-127"/>
              </a:rPr>
              <a:t>)</a:t>
            </a:r>
            <a:endParaRPr lang="ko-KR" altLang="en-US" sz="1600" dirty="0" smtClean="0">
              <a:latin typeface="돋움" pitchFamily="50" charset="-127"/>
              <a:ea typeface="돋움" pitchFamily="50" charset="-127"/>
            </a:endParaRPr>
          </a:p>
        </p:txBody>
      </p:sp>
      <p:cxnSp>
        <p:nvCxnSpPr>
          <p:cNvPr id="71" name="직선 화살표 연결선 70"/>
          <p:cNvCxnSpPr>
            <a:stCxn id="36" idx="3"/>
            <a:endCxn id="35" idx="1"/>
          </p:cNvCxnSpPr>
          <p:nvPr/>
        </p:nvCxnSpPr>
        <p:spPr>
          <a:xfrm>
            <a:off x="2857488" y="3888584"/>
            <a:ext cx="428628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1000100" y="3836362"/>
            <a:ext cx="1714512" cy="1588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연결선 43"/>
          <p:cNvCxnSpPr/>
          <p:nvPr/>
        </p:nvCxnSpPr>
        <p:spPr>
          <a:xfrm>
            <a:off x="4936830" y="2243460"/>
            <a:ext cx="2214578" cy="1588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45"/>
          <p:cNvCxnSpPr/>
          <p:nvPr/>
        </p:nvCxnSpPr>
        <p:spPr>
          <a:xfrm>
            <a:off x="4936830" y="3386468"/>
            <a:ext cx="2214578" cy="1588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연결선 49"/>
          <p:cNvCxnSpPr/>
          <p:nvPr/>
        </p:nvCxnSpPr>
        <p:spPr>
          <a:xfrm>
            <a:off x="4936830" y="4868393"/>
            <a:ext cx="2214578" cy="1588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>
            <a:off x="4936830" y="6011401"/>
            <a:ext cx="2214578" cy="1588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65B67-5E6E-4C00-8CB9-5A2E57817F0B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346050"/>
          </a:xfrm>
        </p:spPr>
        <p:txBody>
          <a:bodyPr>
            <a:noAutofit/>
          </a:bodyPr>
          <a:lstStyle/>
          <a:p>
            <a:pPr algn="l"/>
            <a:r>
              <a:rPr lang="en-US" altLang="ko-KR" sz="1800" dirty="0" smtClean="0"/>
              <a:t>   3. MFCA Flow Chart </a:t>
            </a:r>
            <a:r>
              <a:rPr lang="ko-KR" altLang="en-US" sz="1800" dirty="0" smtClean="0"/>
              <a:t>사례</a:t>
            </a:r>
            <a:endParaRPr lang="ko-KR" altLang="en-US" sz="1800" dirty="0"/>
          </a:p>
        </p:txBody>
      </p:sp>
      <p:graphicFrame>
        <p:nvGraphicFramePr>
          <p:cNvPr id="4" name="개체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0611821"/>
              </p:ext>
            </p:extLst>
          </p:nvPr>
        </p:nvGraphicFramePr>
        <p:xfrm>
          <a:off x="757238" y="738188"/>
          <a:ext cx="7629525" cy="538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워크시트" r:id="rId3" imgW="7629419" imgH="5381754" progId="Excel.Sheet.12">
                  <p:embed/>
                </p:oleObj>
              </mc:Choice>
              <mc:Fallback>
                <p:oleObj name="워크시트" r:id="rId3" imgW="7629419" imgH="538175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7238" y="738188"/>
                        <a:ext cx="7629525" cy="538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65B67-5E6E-4C00-8CB9-5A2E57817F0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774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CCFF"/>
        </a:solidFill>
        <a:ln w="9525" algn="ctr">
          <a:solidFill>
            <a:srgbClr val="FF0000"/>
          </a:solidFill>
          <a:round/>
          <a:headEnd/>
          <a:tailEnd/>
        </a:ln>
      </a:spPr>
      <a:bodyPr wrap="none" rtlCol="0" anchor="ctr"/>
      <a:lstStyle>
        <a:defPPr marL="85725" algn="ctr" fontAlgn="base">
          <a:lnSpc>
            <a:spcPct val="110000"/>
          </a:lnSpc>
          <a:spcBef>
            <a:spcPts val="600"/>
          </a:spcBef>
          <a:spcAft>
            <a:spcPct val="0"/>
          </a:spcAft>
          <a:tabLst>
            <a:tab pos="93663" algn="l"/>
          </a:tabLst>
          <a:defRPr sz="1200" dirty="0" smtClean="0">
            <a:latin typeface="굴림" pitchFamily="50" charset="-127"/>
            <a:ea typeface="굴림" pitchFamily="50" charset="-127"/>
          </a:defRPr>
        </a:defPPr>
      </a:lstStyle>
    </a:spDef>
    <a:lnDef>
      <a:spPr>
        <a:ln>
          <a:solidFill>
            <a:srgbClr val="FF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noAutofit/>
      </a:bodyPr>
      <a:lstStyle>
        <a:defPPr latinLnBrk="0">
          <a:lnSpc>
            <a:spcPct val="110000"/>
          </a:lnSpc>
          <a:spcBef>
            <a:spcPts val="400"/>
          </a:spcBef>
          <a:defRPr dirty="0" smtClean="0">
            <a:latin typeface="돋움" pitchFamily="50" charset="-127"/>
            <a:ea typeface="돋움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CCFF"/>
        </a:solidFill>
        <a:ln w="9525" algn="ctr">
          <a:solidFill>
            <a:srgbClr val="FF0000"/>
          </a:solidFill>
          <a:round/>
          <a:headEnd/>
          <a:tailEnd/>
        </a:ln>
      </a:spPr>
      <a:bodyPr wrap="none" rtlCol="0" anchor="ctr"/>
      <a:lstStyle>
        <a:defPPr marL="85725" algn="ctr" fontAlgn="base">
          <a:lnSpc>
            <a:spcPct val="110000"/>
          </a:lnSpc>
          <a:spcBef>
            <a:spcPts val="600"/>
          </a:spcBef>
          <a:spcAft>
            <a:spcPct val="0"/>
          </a:spcAft>
          <a:tabLst>
            <a:tab pos="93663" algn="l"/>
          </a:tabLst>
          <a:defRPr sz="1200" dirty="0" smtClean="0">
            <a:latin typeface="굴림" pitchFamily="50" charset="-127"/>
            <a:ea typeface="굴림" pitchFamily="50" charset="-127"/>
          </a:defRPr>
        </a:defPPr>
      </a:lstStyle>
    </a:spDef>
    <a:lnDef>
      <a:spPr>
        <a:ln>
          <a:solidFill>
            <a:srgbClr val="FF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noAutofit/>
      </a:bodyPr>
      <a:lstStyle>
        <a:defPPr latinLnBrk="0">
          <a:lnSpc>
            <a:spcPct val="110000"/>
          </a:lnSpc>
          <a:spcBef>
            <a:spcPts val="400"/>
          </a:spcBef>
          <a:defRPr dirty="0" smtClean="0">
            <a:latin typeface="돋움" pitchFamily="50" charset="-127"/>
            <a:ea typeface="돋움" pitchFamily="50" charset="-127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3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CCFF"/>
        </a:solidFill>
        <a:ln w="9525" algn="ctr">
          <a:solidFill>
            <a:srgbClr val="FF0000"/>
          </a:solidFill>
          <a:round/>
          <a:headEnd/>
          <a:tailEnd/>
        </a:ln>
      </a:spPr>
      <a:bodyPr wrap="none" rtlCol="0" anchor="ctr"/>
      <a:lstStyle>
        <a:defPPr marL="85725" algn="ctr" fontAlgn="base">
          <a:lnSpc>
            <a:spcPct val="110000"/>
          </a:lnSpc>
          <a:spcBef>
            <a:spcPts val="600"/>
          </a:spcBef>
          <a:spcAft>
            <a:spcPct val="0"/>
          </a:spcAft>
          <a:tabLst>
            <a:tab pos="93663" algn="l"/>
          </a:tabLst>
          <a:defRPr sz="1200" dirty="0" smtClean="0">
            <a:latin typeface="굴림" pitchFamily="50" charset="-127"/>
            <a:ea typeface="굴림" pitchFamily="50" charset="-127"/>
          </a:defRPr>
        </a:defPPr>
      </a:lstStyle>
    </a:spDef>
    <a:lnDef>
      <a:spPr>
        <a:ln>
          <a:solidFill>
            <a:srgbClr val="FF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noAutofit/>
      </a:bodyPr>
      <a:lstStyle>
        <a:defPPr latinLnBrk="0">
          <a:lnSpc>
            <a:spcPct val="110000"/>
          </a:lnSpc>
          <a:spcBef>
            <a:spcPts val="400"/>
          </a:spcBef>
          <a:defRPr dirty="0" smtClean="0">
            <a:latin typeface="돋움" pitchFamily="50" charset="-127"/>
            <a:ea typeface="돋움" pitchFamily="50" charset="-127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위도와 경도">
  <a:themeElements>
    <a:clrScheme name="위도와 경도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위도와 경도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457200" marR="0" indent="-457200" algn="l" defTabSz="914400" rtl="0" eaLnBrk="1" fontAlgn="base" latinLnBrk="0" hangingPunct="1">
          <a:lnSpc>
            <a:spcPts val="3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굴림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457200" marR="0" indent="-457200" algn="l" defTabSz="914400" rtl="0" eaLnBrk="1" fontAlgn="base" latinLnBrk="0" hangingPunct="1">
          <a:lnSpc>
            <a:spcPts val="3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굴림" pitchFamily="34" charset="-127"/>
          </a:defRPr>
        </a:defPPr>
      </a:lstStyle>
    </a:lnDef>
  </a:objectDefaults>
  <a:extraClrSchemeLst>
    <a:extraClrScheme>
      <a:clrScheme name="위도와 경도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7897</TotalTime>
  <Words>835</Words>
  <Application>Microsoft Office PowerPoint</Application>
  <PresentationFormat>화면 슬라이드 쇼(4:3)</PresentationFormat>
  <Paragraphs>195</Paragraphs>
  <Slides>14</Slides>
  <Notes>3</Notes>
  <HiddenSlides>0</HiddenSlides>
  <MMClips>0</MMClips>
  <ScaleCrop>false</ScaleCrop>
  <HeadingPairs>
    <vt:vector size="6" baseType="variant">
      <vt:variant>
        <vt:lpstr>테마</vt:lpstr>
      </vt:variant>
      <vt:variant>
        <vt:i4>4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14</vt:i4>
      </vt:variant>
    </vt:vector>
  </HeadingPairs>
  <TitlesOfParts>
    <vt:vector size="20" baseType="lpstr">
      <vt:lpstr>Office 테마</vt:lpstr>
      <vt:lpstr>2_Office 테마</vt:lpstr>
      <vt:lpstr>3_Office 테마</vt:lpstr>
      <vt:lpstr>위도와 경도</vt:lpstr>
      <vt:lpstr>Microsoft Excel 워크시트</vt:lpstr>
      <vt:lpstr>워크시트</vt:lpstr>
      <vt:lpstr>Material Flow Cost Accounting  </vt:lpstr>
      <vt:lpstr>     MFCA의 탄생 배경</vt:lpstr>
      <vt:lpstr>3) MFCA의 정의와 특징</vt:lpstr>
      <vt:lpstr>4) MFCA의 개념</vt:lpstr>
      <vt:lpstr>5) MFCA 계산의 특징</vt:lpstr>
      <vt:lpstr>5) MFCA 계산의 특징</vt:lpstr>
      <vt:lpstr>2. 물질흐름원가회계(MFCA)의 실제계산</vt:lpstr>
      <vt:lpstr>2) MFCA와 일반 원가계산의 개념 차이</vt:lpstr>
      <vt:lpstr>   3. MFCA Flow Chart 사례</vt:lpstr>
      <vt:lpstr>PowerPoint 프레젠테이션</vt:lpstr>
      <vt:lpstr> 4. 물질흐름원가회계(MFCA)의 기대효과와 과제</vt:lpstr>
      <vt:lpstr>2) MFCA 도입 전후의 생산방식 비교 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1차시 부동산 시장의 이해</dc:title>
  <dc:creator>JEMM</dc:creator>
  <cp:lastModifiedBy>Windows 사용자</cp:lastModifiedBy>
  <cp:revision>1326</cp:revision>
  <dcterms:created xsi:type="dcterms:W3CDTF">2010-06-08T07:59:30Z</dcterms:created>
  <dcterms:modified xsi:type="dcterms:W3CDTF">2012-05-05T02:29:49Z</dcterms:modified>
</cp:coreProperties>
</file>