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8" r:id="rId4"/>
    <p:sldId id="260" r:id="rId5"/>
    <p:sldId id="264" r:id="rId6"/>
    <p:sldId id="265" r:id="rId7"/>
    <p:sldId id="266" r:id="rId8"/>
    <p:sldId id="270" r:id="rId9"/>
    <p:sldId id="271" r:id="rId10"/>
    <p:sldId id="272" r:id="rId11"/>
    <p:sldId id="267" r:id="rId12"/>
    <p:sldId id="261" r:id="rId13"/>
    <p:sldId id="268" r:id="rId14"/>
    <p:sldId id="269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FC3"/>
    <a:srgbClr val="E75707"/>
  </p:clrMru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485" autoAdjust="0"/>
    <p:restoredTop sz="93904" autoAdjust="0"/>
  </p:normalViewPr>
  <p:slideViewPr>
    <p:cSldViewPr>
      <p:cViewPr varScale="1">
        <p:scale>
          <a:sx n="94" d="100"/>
          <a:sy n="94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3C66D-EE94-4C2B-BD73-47AB40EFF5B6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1E4C2-9F86-4D99-9A49-9D5087D251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1E4C2-9F86-4D99-9A49-9D5087D251F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1E4C2-9F86-4D99-9A49-9D5087D251F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1E4C2-9F86-4D99-9A49-9D5087D251F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1E4C2-9F86-4D99-9A49-9D5087D251F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5BA8-ED2C-4D21-B629-2F7D2F063A6C}" type="datetimeFigureOut">
              <a:rPr lang="ko-KR" altLang="en-US" smtClean="0"/>
              <a:pPr/>
              <a:t>2010-05-28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3CF6-2332-41F1-A511-BC9D223C28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kcdc.net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www.sports4you.co.k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kcdc.net/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sgkorea.com/" TargetMode="External"/><Relationship Id="rId4" Type="http://schemas.openxmlformats.org/officeDocument/2006/relationships/hyperlink" Target="http://www.ikcdc.ne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14282" y="285728"/>
            <a:ext cx="2857520" cy="20002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072198" y="285728"/>
            <a:ext cx="2857520" cy="2000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143240" y="285728"/>
            <a:ext cx="2857520" cy="2000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2428868"/>
            <a:ext cx="2857520" cy="20002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072198" y="2428868"/>
            <a:ext cx="2857520" cy="20002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143240" y="2428868"/>
            <a:ext cx="2857520" cy="2000264"/>
          </a:xfrm>
          <a:prstGeom prst="rect">
            <a:avLst/>
          </a:prstGeom>
          <a:solidFill>
            <a:srgbClr val="EBE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14282" y="4572008"/>
            <a:ext cx="2857520" cy="20002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143240" y="4572008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KCDC </a:t>
            </a:r>
            <a:r>
              <a:rPr lang="ko-KR" altLang="en-US" sz="3600" b="1" dirty="0" smtClean="0"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유소년스포츠지도자</a:t>
            </a:r>
            <a:endParaRPr lang="ko-KR" altLang="en-US" sz="3600" b="1" dirty="0">
              <a:effectLst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6116" y="5295141"/>
            <a:ext cx="5500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</a:rPr>
              <a:t>KoreaCoachingDevelopmentCenter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16" name="그림 15" descr="KCDC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6067274"/>
            <a:ext cx="2214578" cy="504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프로그램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642910" y="1500195"/>
          <a:ext cx="7786741" cy="4786325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857652"/>
                <a:gridCol w="3929089"/>
              </a:tblGrid>
              <a:tr h="42862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400" b="1" u="sng" dirty="0"/>
                        <a:t>1</a:t>
                      </a:r>
                      <a:r>
                        <a:rPr lang="ko-KR" altLang="en-US" sz="1400" b="1" u="sng" dirty="0"/>
                        <a:t>급</a:t>
                      </a:r>
                      <a:r>
                        <a:rPr lang="en-US" altLang="ko-KR" sz="1400" b="1" u="sng" dirty="0"/>
                        <a:t>(120</a:t>
                      </a:r>
                      <a:r>
                        <a:rPr lang="ko-KR" altLang="en-US" sz="1400" b="1" u="sng" dirty="0"/>
                        <a:t>시간</a:t>
                      </a:r>
                      <a:r>
                        <a:rPr lang="en-US" altLang="ko-KR" sz="1400" b="1" u="sng" dirty="0"/>
                        <a:t>, 2</a:t>
                      </a:r>
                      <a:r>
                        <a:rPr lang="ko-KR" altLang="en-US" sz="1400" b="1" u="sng" dirty="0"/>
                        <a:t>급 취득 후 </a:t>
                      </a:r>
                      <a:r>
                        <a:rPr lang="en-US" altLang="ko-KR" sz="1400" b="1" u="sng" dirty="0"/>
                        <a:t>60</a:t>
                      </a:r>
                      <a:r>
                        <a:rPr lang="ko-KR" altLang="en-US" sz="1400" b="1" u="sng" dirty="0"/>
                        <a:t>시간</a:t>
                      </a:r>
                      <a:r>
                        <a:rPr lang="en-US" altLang="ko-KR" sz="1400" b="1" u="sng" dirty="0"/>
                        <a:t>: 2</a:t>
                      </a:r>
                      <a:r>
                        <a:rPr lang="ko-KR" altLang="en-US" sz="1400" b="1" u="sng" dirty="0"/>
                        <a:t>시간 </a:t>
                      </a:r>
                      <a:r>
                        <a:rPr lang="en-US" altLang="ko-KR" sz="1400" b="1" u="sng" dirty="0"/>
                        <a:t>30</a:t>
                      </a:r>
                      <a:r>
                        <a:rPr lang="ko-KR" altLang="en-US" sz="1400" b="1" u="sng" dirty="0"/>
                        <a:t>강좌</a:t>
                      </a:r>
                      <a:r>
                        <a:rPr lang="en-US" altLang="ko-KR" sz="1400" b="1" u="sng" dirty="0"/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유소년축구지도법</a:t>
                      </a:r>
                      <a:r>
                        <a:rPr lang="en-US" altLang="ko-KR" sz="1400"/>
                        <a:t>Ⅲ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유소년축구지도법</a:t>
                      </a:r>
                      <a:r>
                        <a:rPr lang="en-US" altLang="ko-KR" sz="1400"/>
                        <a:t>Ⅳ(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유소년야구지도법</a:t>
                      </a:r>
                      <a:r>
                        <a:rPr lang="en-US" altLang="ko-KR" sz="1400"/>
                        <a:t>Ⅲ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유소년야구지도법</a:t>
                      </a:r>
                      <a:r>
                        <a:rPr lang="en-US" altLang="ko-KR" sz="1400"/>
                        <a:t>Ⅳ(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유소년농구지도법</a:t>
                      </a:r>
                      <a:r>
                        <a:rPr lang="en-US" altLang="ko-KR" sz="1400"/>
                        <a:t>Ⅲ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유소년농구지도법</a:t>
                      </a:r>
                      <a:r>
                        <a:rPr lang="en-US" altLang="ko-KR" sz="1400"/>
                        <a:t>Ⅳ(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유소년골프지도법</a:t>
                      </a:r>
                      <a:r>
                        <a:rPr lang="en-US" altLang="ko-KR" sz="1400"/>
                        <a:t>Ⅲ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유소년골프지도법</a:t>
                      </a:r>
                      <a:r>
                        <a:rPr lang="en-US" altLang="ko-KR" sz="1400"/>
                        <a:t>Ⅳ(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유소년레저스포츠지도법</a:t>
                      </a:r>
                      <a:r>
                        <a:rPr lang="en-US" altLang="ko-KR" sz="1400"/>
                        <a:t>Ⅴ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유소년레저스포츠지도법</a:t>
                      </a:r>
                      <a:r>
                        <a:rPr lang="en-US" altLang="ko-KR" sz="1400"/>
                        <a:t>Ⅵ(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유소년레저스포츠지도법</a:t>
                      </a:r>
                      <a:r>
                        <a:rPr lang="en-US" altLang="ko-KR" sz="1400"/>
                        <a:t>Ⅶ(</a:t>
                      </a:r>
                      <a:r>
                        <a:rPr lang="ko-KR" altLang="en-US" sz="1400"/>
                        <a:t>실습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유소년스포츠 현장이야기 </a:t>
                      </a:r>
                      <a:r>
                        <a:rPr lang="en-US" altLang="ko-KR" sz="1400" dirty="0" smtClean="0"/>
                        <a:t>III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대회운영 관리 및 클럽 운영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코치와 부모</a:t>
                      </a:r>
                      <a:r>
                        <a:rPr lang="en-US" altLang="ko-KR" sz="1400"/>
                        <a:t>(</a:t>
                      </a:r>
                      <a:r>
                        <a:rPr lang="ko-KR" altLang="en-US" sz="1400"/>
                        <a:t>타 집단</a:t>
                      </a:r>
                      <a:r>
                        <a:rPr lang="en-US" altLang="ko-KR" sz="1400"/>
                        <a:t>)</a:t>
                      </a:r>
                      <a:r>
                        <a:rPr lang="ko-KR" altLang="en-US" sz="1400"/>
                        <a:t>와의 관계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기술 분석과 전략</a:t>
                      </a:r>
                      <a:r>
                        <a:rPr lang="en-US" altLang="ko-KR" sz="1400"/>
                        <a:t>(</a:t>
                      </a:r>
                      <a:r>
                        <a:rPr lang="ko-KR" altLang="en-US" sz="1400"/>
                        <a:t>관찰과 분석</a:t>
                      </a:r>
                      <a:r>
                        <a:rPr lang="en-US" altLang="ko-KR" sz="1400"/>
                        <a:t>)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시즌 준비 및 게임 계획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팀 응집력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인간관계론 및 자기관리법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경기력 극대화를 위한 실전코칭이론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코칭 철학 및 윤리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커뮤니케이션 기술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클럽 창업론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트레이닝 프로그램 개발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스트레스 관리 및 정신기술훈련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컨디셔닝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스포츠마케팅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스포츠재활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약물과 건강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26670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스포츠 법적책임</a:t>
                      </a:r>
                      <a:r>
                        <a:rPr lang="en-US" altLang="ko-KR" sz="1400"/>
                        <a:t>Ⅱ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훈련계획 및 효율적인 기술 교수법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 신청 안내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42910" y="1357298"/>
            <a:ext cx="7929618" cy="3143272"/>
          </a:xfrm>
          <a:prstGeom prst="rect">
            <a:avLst/>
          </a:prstGeom>
          <a:noFill/>
          <a:ln w="38100" cap="rnd">
            <a:solidFill>
              <a:srgbClr val="E757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주최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사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한국코칭능력개발원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/ </a:t>
            </a:r>
            <a:r>
              <a:rPr lang="ko-KR" altLang="en-US" sz="1400" dirty="0" smtClean="0">
                <a:solidFill>
                  <a:schemeClr val="tx1"/>
                </a:solidFill>
              </a:rPr>
              <a:t>㈜인터내셔널스포츠그룹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dirty="0" smtClean="0">
                <a:solidFill>
                  <a:schemeClr val="tx1"/>
                </a:solidFill>
              </a:rPr>
              <a:t>주관 </a:t>
            </a:r>
            <a:r>
              <a:rPr lang="en-US" altLang="ko-KR" sz="1400" dirty="0" smtClean="0">
                <a:solidFill>
                  <a:schemeClr val="tx1"/>
                </a:solidFill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</a:rPr>
              <a:t>숙명여대 체육교육과 </a:t>
            </a:r>
            <a:r>
              <a:rPr lang="en-US" altLang="ko-KR" sz="1400" dirty="0" smtClean="0">
                <a:solidFill>
                  <a:schemeClr val="tx1"/>
                </a:solidFill>
              </a:rPr>
              <a:t>/ </a:t>
            </a:r>
            <a:r>
              <a:rPr lang="ko-KR" altLang="en-US" sz="1400" dirty="0" smtClean="0">
                <a:solidFill>
                  <a:schemeClr val="tx1"/>
                </a:solidFill>
              </a:rPr>
              <a:t>숙명여대 </a:t>
            </a:r>
            <a:r>
              <a:rPr lang="ko-KR" altLang="en-US" sz="1400" dirty="0" smtClean="0">
                <a:solidFill>
                  <a:schemeClr val="tx1"/>
                </a:solidFill>
              </a:rPr>
              <a:t>건강</a:t>
            </a:r>
            <a:r>
              <a:rPr lang="en-US" altLang="ko-KR" sz="1400" dirty="0" smtClean="0">
                <a:solidFill>
                  <a:schemeClr val="tx1"/>
                </a:solidFill>
              </a:rPr>
              <a:t>·</a:t>
            </a:r>
            <a:r>
              <a:rPr lang="ko-KR" altLang="en-US" sz="1400" dirty="0" smtClean="0">
                <a:solidFill>
                  <a:schemeClr val="tx1"/>
                </a:solidFill>
              </a:rPr>
              <a:t>생활과학연구소 </a:t>
            </a:r>
            <a:r>
              <a:rPr lang="en-US" altLang="ko-KR" sz="1400" dirty="0" smtClean="0">
                <a:solidFill>
                  <a:schemeClr val="tx1"/>
                </a:solidFill>
              </a:rPr>
              <a:t>/ </a:t>
            </a:r>
            <a:r>
              <a:rPr lang="ko-KR" altLang="en-US" sz="1400" dirty="0" smtClean="0">
                <a:solidFill>
                  <a:schemeClr val="tx1"/>
                </a:solidFill>
              </a:rPr>
              <a:t>호서대 </a:t>
            </a:r>
            <a:r>
              <a:rPr lang="ko-KR" altLang="en-US" sz="1400" dirty="0" smtClean="0">
                <a:solidFill>
                  <a:schemeClr val="tx1"/>
                </a:solidFill>
              </a:rPr>
              <a:t>스포츠산업벤처연구소</a:t>
            </a:r>
            <a:endParaRPr lang="ko-KR" altLang="en-US" sz="1400" dirty="0">
              <a:solidFill>
                <a:schemeClr val="tx1"/>
              </a:solidFill>
            </a:endParaRP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교육기간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en-US" altLang="ko-KR" sz="1400" dirty="0" smtClean="0">
                <a:solidFill>
                  <a:schemeClr val="tx1"/>
                </a:solidFill>
              </a:rPr>
              <a:t>2010.06.21-24(2</a:t>
            </a:r>
            <a:r>
              <a:rPr lang="ko-KR" altLang="en-US" sz="1400" dirty="0" smtClean="0">
                <a:solidFill>
                  <a:schemeClr val="tx1"/>
                </a:solidFill>
              </a:rPr>
              <a:t>급 지도자연수</a:t>
            </a:r>
            <a:r>
              <a:rPr lang="en-US" altLang="ko-KR" sz="1400" dirty="0" smtClean="0">
                <a:solidFill>
                  <a:schemeClr val="tx1"/>
                </a:solidFill>
              </a:rPr>
              <a:t>) / 2010.06.28-07.01(3</a:t>
            </a:r>
            <a:r>
              <a:rPr lang="ko-KR" altLang="en-US" sz="1400" dirty="0" smtClean="0">
                <a:solidFill>
                  <a:schemeClr val="tx1"/>
                </a:solidFill>
              </a:rPr>
              <a:t>급 지도자연수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/>
                </a:solidFill>
              </a:rPr>
              <a:t>참가대상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체육관련학과 학생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유소년스포츠지도자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본 연수에 </a:t>
            </a:r>
            <a:r>
              <a:rPr lang="ko-KR" altLang="en-US" sz="1400" dirty="0" smtClean="0">
                <a:solidFill>
                  <a:schemeClr val="tx1"/>
                </a:solidFill>
              </a:rPr>
              <a:t>관심 있는 </a:t>
            </a:r>
            <a:r>
              <a:rPr lang="ko-KR" altLang="en-US" sz="1400" dirty="0">
                <a:solidFill>
                  <a:schemeClr val="tx1"/>
                </a:solidFill>
              </a:rPr>
              <a:t>모든 자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</a:pPr>
            <a:r>
              <a:rPr lang="en-US" altLang="ko-KR" sz="1400" dirty="0" smtClean="0">
                <a:solidFill>
                  <a:schemeClr val="tx1"/>
                </a:solidFill>
              </a:rPr>
              <a:t>                 </a:t>
            </a:r>
            <a:r>
              <a:rPr lang="en-US" altLang="ko-KR" sz="1200" dirty="0" smtClean="0">
                <a:solidFill>
                  <a:schemeClr val="tx1"/>
                </a:solidFill>
              </a:rPr>
              <a:t>(2</a:t>
            </a:r>
            <a:r>
              <a:rPr lang="ko-KR" altLang="en-US" sz="1200" dirty="0" smtClean="0">
                <a:solidFill>
                  <a:schemeClr val="tx1"/>
                </a:solidFill>
              </a:rPr>
              <a:t>급 연수 신청은 </a:t>
            </a:r>
            <a:r>
              <a:rPr lang="en-US" altLang="ko-KR" sz="1200" dirty="0" smtClean="0">
                <a:solidFill>
                  <a:schemeClr val="tx1"/>
                </a:solidFill>
              </a:rPr>
              <a:t>3</a:t>
            </a:r>
            <a:r>
              <a:rPr lang="ko-KR" altLang="en-US" sz="1200" dirty="0" smtClean="0">
                <a:solidFill>
                  <a:schemeClr val="tx1"/>
                </a:solidFill>
              </a:rPr>
              <a:t>급 자격증 소지자만 가능합니다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참가비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30</a:t>
            </a:r>
            <a:r>
              <a:rPr lang="ko-KR" altLang="en-US" sz="1400" dirty="0">
                <a:solidFill>
                  <a:schemeClr val="tx1"/>
                </a:solidFill>
              </a:rPr>
              <a:t>만원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교재비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교육비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자격증 </a:t>
            </a:r>
            <a:r>
              <a:rPr lang="ko-KR" altLang="en-US" sz="1400" dirty="0" err="1">
                <a:solidFill>
                  <a:schemeClr val="tx1"/>
                </a:solidFill>
              </a:rPr>
              <a:t>발급비</a:t>
            </a:r>
            <a:r>
              <a:rPr lang="ko-KR" altLang="en-US" sz="1400" dirty="0">
                <a:solidFill>
                  <a:schemeClr val="tx1"/>
                </a:solidFill>
              </a:rPr>
              <a:t> 포함</a:t>
            </a:r>
            <a:r>
              <a:rPr lang="en-US" altLang="ko-KR" sz="1400" dirty="0">
                <a:solidFill>
                  <a:schemeClr val="tx1"/>
                </a:solidFill>
              </a:rPr>
              <a:t>) </a:t>
            </a: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입금계좌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</a:rPr>
              <a:t>국민은행 </a:t>
            </a:r>
            <a:r>
              <a:rPr lang="en-US" altLang="ko-KR" sz="1400" dirty="0" smtClean="0">
                <a:solidFill>
                  <a:schemeClr val="tx1"/>
                </a:solidFill>
              </a:rPr>
              <a:t>270901-04-107592,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예금주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</a:rPr>
              <a:t>㈜인터내셔널스포츠그룹</a:t>
            </a:r>
            <a:endParaRPr lang="ko-KR" altLang="en-US" sz="1400" dirty="0">
              <a:solidFill>
                <a:schemeClr val="tx1"/>
              </a:solidFill>
            </a:endParaRP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제출서류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</a:rPr>
              <a:t>신청서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en-US" altLang="ko-KR" sz="1200" dirty="0">
                <a:solidFill>
                  <a:schemeClr val="tx1"/>
                </a:solidFill>
              </a:rPr>
              <a:t>KCDC </a:t>
            </a:r>
            <a:r>
              <a:rPr lang="ko-KR" altLang="en-US" sz="1200" dirty="0">
                <a:solidFill>
                  <a:schemeClr val="tx1"/>
                </a:solidFill>
              </a:rPr>
              <a:t>홈페이지 공지사항에서 다운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사진</a:t>
            </a:r>
            <a:r>
              <a:rPr lang="en-US" altLang="ko-KR" sz="1400" dirty="0">
                <a:solidFill>
                  <a:schemeClr val="tx1"/>
                </a:solidFill>
              </a:rPr>
              <a:t>2</a:t>
            </a:r>
            <a:r>
              <a:rPr lang="ko-KR" altLang="en-US" sz="1400" dirty="0">
                <a:solidFill>
                  <a:schemeClr val="tx1"/>
                </a:solidFill>
              </a:rPr>
              <a:t>매</a:t>
            </a:r>
            <a:r>
              <a:rPr lang="en-US" altLang="ko-KR" sz="1200" dirty="0">
                <a:solidFill>
                  <a:schemeClr val="tx1"/>
                </a:solidFill>
              </a:rPr>
              <a:t>(E-mail </a:t>
            </a:r>
            <a:r>
              <a:rPr lang="ko-KR" altLang="en-US" sz="1200" dirty="0">
                <a:solidFill>
                  <a:schemeClr val="tx1"/>
                </a:solidFill>
              </a:rPr>
              <a:t>접수 시 선명한 스캔파일 </a:t>
            </a:r>
            <a:r>
              <a:rPr lang="en-US" altLang="ko-KR" sz="1200" dirty="0">
                <a:solidFill>
                  <a:schemeClr val="tx1"/>
                </a:solidFill>
              </a:rPr>
              <a:t>1</a:t>
            </a:r>
            <a:r>
              <a:rPr lang="ko-KR" altLang="en-US" sz="1200" dirty="0">
                <a:solidFill>
                  <a:schemeClr val="tx1"/>
                </a:solidFill>
              </a:rPr>
              <a:t>매</a:t>
            </a:r>
            <a:r>
              <a:rPr lang="en-US" altLang="ko-KR" sz="1200" dirty="0">
                <a:solidFill>
                  <a:schemeClr val="tx1"/>
                </a:solidFill>
              </a:rPr>
              <a:t>) </a:t>
            </a:r>
          </a:p>
          <a:p>
            <a:pPr marL="173038" indent="-173038">
              <a:lnSpc>
                <a:spcPct val="1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>
                <a:solidFill>
                  <a:schemeClr val="tx1"/>
                </a:solidFill>
              </a:rPr>
              <a:t>연락처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: 02)3471-2469(KCDC </a:t>
            </a:r>
            <a:r>
              <a:rPr lang="ko-KR" altLang="en-US" sz="1400" dirty="0" smtClean="0">
                <a:solidFill>
                  <a:schemeClr val="tx1"/>
                </a:solidFill>
              </a:rPr>
              <a:t>남지현 </a:t>
            </a:r>
            <a:r>
              <a:rPr lang="en-US" altLang="ko-KR" sz="1400" dirty="0" smtClean="0">
                <a:solidFill>
                  <a:schemeClr val="tx1"/>
                </a:solidFill>
              </a:rPr>
              <a:t>·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임경혁</a:t>
            </a:r>
            <a:r>
              <a:rPr lang="ko-KR" altLang="en-US" sz="1400" dirty="0" smtClean="0">
                <a:solidFill>
                  <a:schemeClr val="tx1"/>
                </a:solidFill>
              </a:rPr>
              <a:t> 연구원</a:t>
            </a:r>
            <a:r>
              <a:rPr lang="en-US" altLang="ko-KR" sz="1400" dirty="0" smtClean="0">
                <a:solidFill>
                  <a:schemeClr val="tx1"/>
                </a:solidFill>
              </a:rPr>
              <a:t>) 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42910" y="4857760"/>
            <a:ext cx="7929618" cy="1643074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1"/>
                </a:solidFill>
              </a:rPr>
              <a:t>접수 및 문의처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dirty="0" smtClean="0">
                <a:solidFill>
                  <a:schemeClr val="tx1"/>
                </a:solidFill>
              </a:rPr>
              <a:t>     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358775" indent="-185738">
              <a:buClr>
                <a:srgbClr val="E75707"/>
              </a:buClr>
              <a:buFont typeface="Arial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E-mail KCDC@paran.com </a:t>
            </a:r>
          </a:p>
          <a:p>
            <a:pPr marL="358775" indent="-185738">
              <a:buClr>
                <a:srgbClr val="E75707"/>
              </a:buClr>
              <a:buFont typeface="Arial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Tel 02)3471-2469</a:t>
            </a:r>
          </a:p>
          <a:p>
            <a:pPr marL="358775" indent="-185738">
              <a:buClr>
                <a:srgbClr val="E75707"/>
              </a:buClr>
              <a:buFont typeface="Arial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Fax 02)3472-2469 </a:t>
            </a:r>
          </a:p>
          <a:p>
            <a:pPr marL="358775" indent="-185738">
              <a:buClr>
                <a:srgbClr val="E75707"/>
              </a:buClr>
              <a:buFont typeface="Arial" pitchFamily="34" charset="0"/>
              <a:buChar char="•"/>
            </a:pPr>
            <a:r>
              <a:rPr lang="ko-KR" altLang="en-US" sz="1400" dirty="0" smtClean="0">
                <a:solidFill>
                  <a:schemeClr val="tx1"/>
                </a:solidFill>
              </a:rPr>
              <a:t>입금확인 후 </a:t>
            </a:r>
            <a:r>
              <a:rPr lang="en-US" altLang="ko-KR" sz="1400" dirty="0" smtClean="0">
                <a:solidFill>
                  <a:schemeClr val="tx1"/>
                </a:solidFill>
              </a:rPr>
              <a:t>48</a:t>
            </a:r>
            <a:r>
              <a:rPr lang="ko-KR" altLang="en-US" sz="1400" dirty="0" smtClean="0">
                <a:solidFill>
                  <a:schemeClr val="tx1"/>
                </a:solidFill>
              </a:rPr>
              <a:t>시간 이내 입금확인 개별통보 드립니다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신청서 휴대폰번호 기입필수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r>
              <a:rPr lang="en-US" altLang="ko-KR" sz="1400" dirty="0" smtClean="0">
                <a:solidFill>
                  <a:schemeClr val="tx1"/>
                </a:solidFill>
              </a:rPr>
              <a:t>. </a:t>
            </a:r>
          </a:p>
          <a:p>
            <a:pPr marL="358775" indent="-185738">
              <a:buClr>
                <a:srgbClr val="E75707"/>
              </a:buClr>
              <a:buFont typeface="Arial" pitchFamily="34" charset="0"/>
              <a:buChar char="•"/>
            </a:pPr>
            <a:r>
              <a:rPr lang="en-US" altLang="ko-KR" sz="1400" b="1" dirty="0" smtClean="0">
                <a:solidFill>
                  <a:schemeClr val="tx1"/>
                </a:solidFill>
              </a:rPr>
              <a:t>KCDC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홈페이지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hlinkClick r:id="rId4"/>
              </a:rPr>
              <a:t>www.ikcdc.net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endParaRPr lang="ko-KR" altLang="en-US" sz="1400" dirty="0">
              <a:solidFill>
                <a:schemeClr val="tx1"/>
              </a:solidFill>
              <a:hlinkClick r:id="rId4"/>
            </a:endParaRPr>
          </a:p>
        </p:txBody>
      </p:sp>
      <p:sp>
        <p:nvSpPr>
          <p:cNvPr id="14" name="이등변 삼각형 13"/>
          <p:cNvSpPr/>
          <p:nvPr/>
        </p:nvSpPr>
        <p:spPr>
          <a:xfrm rot="10800000">
            <a:off x="857224" y="462146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/>
          <p:cNvSpPr/>
          <p:nvPr/>
        </p:nvSpPr>
        <p:spPr>
          <a:xfrm rot="10800000">
            <a:off x="8143900" y="462146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/>
          <p:cNvSpPr/>
          <p:nvPr/>
        </p:nvSpPr>
        <p:spPr>
          <a:xfrm rot="10800000">
            <a:off x="4214810" y="462146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회 연수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(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서울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1" name="그림 10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9144000" cy="4646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회 연수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(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서울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그림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1568131"/>
            <a:ext cx="9144000" cy="4646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회 연수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(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경북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그림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1568131"/>
            <a:ext cx="9144000" cy="4646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(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사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  <a:r>
              <a:rPr lang="ko-KR" alt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한국코칭능력개발원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: KCDC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grpSp>
        <p:nvGrpSpPr>
          <p:cNvPr id="46" name="그룹 45"/>
          <p:cNvGrpSpPr/>
          <p:nvPr/>
        </p:nvGrpSpPr>
        <p:grpSpPr>
          <a:xfrm>
            <a:off x="428596" y="1571612"/>
            <a:ext cx="8286808" cy="5146532"/>
            <a:chOff x="428596" y="1571612"/>
            <a:chExt cx="8286808" cy="5146532"/>
          </a:xfrm>
        </p:grpSpPr>
        <p:pic>
          <p:nvPicPr>
            <p:cNvPr id="19" name="그림 18" descr="KCDCjpg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28926" y="1714488"/>
              <a:ext cx="3132787" cy="714380"/>
            </a:xfrm>
            <a:prstGeom prst="rect">
              <a:avLst/>
            </a:prstGeom>
          </p:spPr>
        </p:pic>
        <p:grpSp>
          <p:nvGrpSpPr>
            <p:cNvPr id="42" name="그룹 41"/>
            <p:cNvGrpSpPr/>
            <p:nvPr/>
          </p:nvGrpSpPr>
          <p:grpSpPr>
            <a:xfrm>
              <a:off x="428596" y="1571612"/>
              <a:ext cx="8286808" cy="4572032"/>
              <a:chOff x="357158" y="1714488"/>
              <a:chExt cx="8286808" cy="4572032"/>
            </a:xfrm>
          </p:grpSpPr>
          <p:grpSp>
            <p:nvGrpSpPr>
              <p:cNvPr id="39" name="그룹 38"/>
              <p:cNvGrpSpPr/>
              <p:nvPr/>
            </p:nvGrpSpPr>
            <p:grpSpPr>
              <a:xfrm>
                <a:off x="2214546" y="1714488"/>
                <a:ext cx="4572032" cy="4572032"/>
                <a:chOff x="2214546" y="1714488"/>
                <a:chExt cx="4572032" cy="4572032"/>
              </a:xfrm>
            </p:grpSpPr>
            <p:sp>
              <p:nvSpPr>
                <p:cNvPr id="20" name="모서리가 둥근 직사각형 19"/>
                <p:cNvSpPr/>
                <p:nvPr/>
              </p:nvSpPr>
              <p:spPr>
                <a:xfrm>
                  <a:off x="2428860" y="1714488"/>
                  <a:ext cx="4143404" cy="4572032"/>
                </a:xfrm>
                <a:prstGeom prst="roundRect">
                  <a:avLst/>
                </a:prstGeom>
                <a:noFill/>
                <a:ln w="635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" name="직선 연결선 31"/>
                <p:cNvCxnSpPr/>
                <p:nvPr/>
              </p:nvCxnSpPr>
              <p:spPr>
                <a:xfrm rot="5400000">
                  <a:off x="785785" y="4071942"/>
                  <a:ext cx="314327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직선 연결선 34"/>
                <p:cNvCxnSpPr/>
                <p:nvPr/>
              </p:nvCxnSpPr>
              <p:spPr>
                <a:xfrm>
                  <a:off x="2214546" y="4071942"/>
                  <a:ext cx="142876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rot="5400000">
                  <a:off x="5072066" y="4071942"/>
                  <a:ext cx="314327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직선 연결선 35"/>
                <p:cNvCxnSpPr/>
                <p:nvPr/>
              </p:nvCxnSpPr>
              <p:spPr>
                <a:xfrm>
                  <a:off x="6643702" y="4071942"/>
                  <a:ext cx="142876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Box 39"/>
              <p:cNvSpPr txBox="1"/>
              <p:nvPr/>
            </p:nvSpPr>
            <p:spPr>
              <a:xfrm>
                <a:off x="357158" y="3391445"/>
                <a:ext cx="200026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ko-KR" sz="4000" b="1" dirty="0" smtClean="0">
                    <a:ln w="11430"/>
                    <a:solidFill>
                      <a:srgbClr val="00206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Better</a:t>
                </a:r>
              </a:p>
              <a:p>
                <a:pPr algn="ctr"/>
                <a:r>
                  <a:rPr lang="en-US" altLang="ko-KR" sz="4000" b="1" dirty="0" smtClean="0">
                    <a:ln w="11430"/>
                    <a:solidFill>
                      <a:srgbClr val="00206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Coach</a:t>
                </a:r>
                <a:endParaRPr lang="ko-KR" altLang="en-US" sz="40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643702" y="3391445"/>
                <a:ext cx="200026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ko-KR" sz="4000" b="1" dirty="0" smtClean="0">
                    <a:ln w="11430"/>
                    <a:solidFill>
                      <a:srgbClr val="00206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Better</a:t>
                </a:r>
              </a:p>
              <a:p>
                <a:pPr algn="ctr"/>
                <a:r>
                  <a:rPr lang="en-US" altLang="ko-KR" sz="4000" b="1" dirty="0" smtClean="0">
                    <a:ln w="11430"/>
                    <a:solidFill>
                      <a:srgbClr val="00206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Sport</a:t>
                </a:r>
                <a:endParaRPr lang="ko-KR" altLang="en-US" sz="40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2714612" y="2643182"/>
              <a:ext cx="3714776" cy="407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ko-KR" altLang="en-US" sz="1400" b="1" dirty="0" err="1">
                  <a:latin typeface="+mn-ea"/>
                </a:rPr>
                <a:t>코칭에</a:t>
              </a:r>
              <a:r>
                <a:rPr lang="ko-KR" altLang="en-US" sz="1400" b="1" dirty="0">
                  <a:latin typeface="+mn-ea"/>
                </a:rPr>
                <a:t> 대한 과학적 연구와 교육 </a:t>
              </a:r>
              <a:endParaRPr lang="en-US" altLang="ko-KR" sz="1400" b="1" dirty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ko-KR" altLang="en-US" sz="1400" b="1" dirty="0">
                  <a:latin typeface="+mn-ea"/>
                </a:rPr>
                <a:t>스포츠 발전에 기여</a:t>
              </a:r>
              <a:endParaRPr lang="en-US" altLang="ko-KR" sz="1400" b="1" dirty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ko-KR" altLang="en-US" sz="1400" b="1" dirty="0">
                  <a:latin typeface="+mn-ea"/>
                </a:rPr>
                <a:t>전국에 있는 코치 및 지도자들에게 현장감 있는 질 높은 교육 제공</a:t>
              </a:r>
              <a:endParaRPr lang="en-US" altLang="ko-KR" sz="1400" b="1" dirty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ko-KR" altLang="en-US" sz="1400" b="1" dirty="0">
                  <a:latin typeface="+mn-ea"/>
                </a:rPr>
                <a:t>코치들간의 정보 교환</a:t>
              </a:r>
              <a:endParaRPr lang="en-US" altLang="ko-KR" sz="1400" b="1" dirty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en-US" altLang="ko-KR" sz="1400" b="1" dirty="0" smtClean="0">
                  <a:latin typeface="+mn-ea"/>
                </a:rPr>
                <a:t>1998</a:t>
              </a:r>
              <a:r>
                <a:rPr lang="ko-KR" altLang="en-US" sz="1400" b="1" dirty="0">
                  <a:latin typeface="+mn-ea"/>
                </a:rPr>
                <a:t>년 </a:t>
              </a:r>
              <a:r>
                <a:rPr lang="en-US" altLang="ko-KR" sz="1400" b="1" dirty="0">
                  <a:latin typeface="+mn-ea"/>
                </a:rPr>
                <a:t>11</a:t>
              </a:r>
              <a:r>
                <a:rPr lang="ko-KR" altLang="en-US" sz="1400" b="1" dirty="0">
                  <a:latin typeface="+mn-ea"/>
                </a:rPr>
                <a:t>월 </a:t>
              </a:r>
              <a:r>
                <a:rPr lang="ko-KR" altLang="en-US" sz="1400" b="1" dirty="0" smtClean="0">
                  <a:latin typeface="+mn-ea"/>
                </a:rPr>
                <a:t>설립</a:t>
              </a:r>
              <a:endParaRPr lang="en-US" altLang="ko-KR" sz="1400" b="1" dirty="0" smtClean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buFont typeface="Arial" pitchFamily="34" charset="0"/>
                <a:buChar char="•"/>
                <a:defRPr/>
              </a:pPr>
              <a:r>
                <a:rPr lang="en-US" altLang="ko-KR" sz="1400" b="1" dirty="0" smtClean="0">
                  <a:latin typeface="+mn-ea"/>
                  <a:hlinkClick r:id="rId6"/>
                </a:rPr>
                <a:t>www.ikcdc.net</a:t>
              </a:r>
              <a:r>
                <a:rPr lang="en-US" altLang="ko-KR" sz="1400" b="1" dirty="0" smtClean="0">
                  <a:latin typeface="+mn-ea"/>
                </a:rPr>
                <a:t> / </a:t>
              </a:r>
              <a:r>
                <a:rPr lang="en-US" altLang="ko-KR" sz="1400" b="1" dirty="0" smtClean="0">
                  <a:latin typeface="+mn-ea"/>
                  <a:hlinkClick r:id="rId7"/>
                </a:rPr>
                <a:t>www.sports4you.co.kr</a:t>
              </a:r>
              <a:endParaRPr lang="en-US" altLang="ko-KR" sz="1400" b="1" dirty="0" smtClean="0">
                <a:latin typeface="+mn-ea"/>
              </a:endParaRPr>
            </a:p>
            <a:p>
              <a:pPr marL="174625" lvl="0" indent="-174625">
                <a:lnSpc>
                  <a:spcPct val="200000"/>
                </a:lnSpc>
                <a:spcBef>
                  <a:spcPct val="20000"/>
                </a:spcBef>
                <a:buClr>
                  <a:srgbClr val="E75707"/>
                </a:buClr>
                <a:defRPr/>
              </a:pPr>
              <a:endParaRPr lang="en-US" altLang="ko-KR" sz="1400" b="1" dirty="0">
                <a:latin typeface="+mn-ea"/>
              </a:endParaRPr>
            </a:p>
            <a:p>
              <a:endParaRPr lang="ko-KR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(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사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  <a:r>
              <a:rPr lang="ko-KR" alt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한국코칭능력개발원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연수프로그램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grpSp>
        <p:nvGrpSpPr>
          <p:cNvPr id="26" name="그룹 25"/>
          <p:cNvGrpSpPr/>
          <p:nvPr/>
        </p:nvGrpSpPr>
        <p:grpSpPr>
          <a:xfrm>
            <a:off x="1000100" y="1714488"/>
            <a:ext cx="7072362" cy="4000528"/>
            <a:chOff x="1000100" y="1928802"/>
            <a:chExt cx="7072362" cy="4000528"/>
          </a:xfrm>
        </p:grpSpPr>
        <p:sp>
          <p:nvSpPr>
            <p:cNvPr id="17" name="타원 16"/>
            <p:cNvSpPr/>
            <p:nvPr/>
          </p:nvSpPr>
          <p:spPr>
            <a:xfrm>
              <a:off x="3643306" y="3071810"/>
              <a:ext cx="1785950" cy="1785950"/>
            </a:xfrm>
            <a:prstGeom prst="ellipse">
              <a:avLst/>
            </a:prstGeom>
            <a:noFill/>
            <a:ln w="1270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altLang="ko-KR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KCDC</a:t>
              </a:r>
            </a:p>
            <a:p>
              <a:pPr algn="ctr">
                <a:lnSpc>
                  <a:spcPct val="150000"/>
                </a:lnSpc>
              </a:pPr>
              <a:r>
                <a:rPr lang="ko-KR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연수프로그</a:t>
              </a:r>
              <a:r>
                <a:rPr lang="ko-KR" altLang="en-US" sz="1400" b="1" dirty="0">
                  <a:solidFill>
                    <a:schemeClr val="accent6">
                      <a:lumMod val="75000"/>
                    </a:schemeClr>
                  </a:solidFill>
                </a:rPr>
                <a:t>램</a:t>
              </a:r>
            </a:p>
          </p:txBody>
        </p:sp>
        <p:sp>
          <p:nvSpPr>
            <p:cNvPr id="18" name="타원 17"/>
            <p:cNvSpPr/>
            <p:nvPr/>
          </p:nvSpPr>
          <p:spPr>
            <a:xfrm>
              <a:off x="4500562" y="2786058"/>
              <a:ext cx="142876" cy="14287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4500562" y="5000636"/>
              <a:ext cx="142876" cy="14287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/>
          </p:nvSpPr>
          <p:spPr>
            <a:xfrm>
              <a:off x="5572132" y="4000504"/>
              <a:ext cx="142876" cy="14287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357554" y="3929066"/>
              <a:ext cx="142876" cy="14287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3428992" y="1928802"/>
              <a:ext cx="2286016" cy="714380"/>
            </a:xfrm>
            <a:prstGeom prst="roundRect">
              <a:avLst/>
            </a:prstGeom>
            <a:noFill/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유소년스포츠지도자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3428992" y="5214950"/>
              <a:ext cx="2286016" cy="714380"/>
            </a:xfrm>
            <a:prstGeom prst="roundRect">
              <a:avLst/>
            </a:prstGeom>
            <a:noFill/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</a:rPr>
                <a:t>International Sport</a:t>
              </a:r>
            </a:p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</a:rPr>
                <a:t>Leader Program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000100" y="3643314"/>
              <a:ext cx="2286016" cy="714380"/>
            </a:xfrm>
            <a:prstGeom prst="roundRect">
              <a:avLst/>
            </a:prstGeom>
            <a:noFill/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err="1" smtClean="0">
                  <a:solidFill>
                    <a:schemeClr val="tx1"/>
                  </a:solidFill>
                </a:rPr>
                <a:t>노인운동처방사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5786446" y="3714752"/>
              <a:ext cx="2286016" cy="714380"/>
            </a:xfrm>
            <a:prstGeom prst="roundRect">
              <a:avLst/>
            </a:prstGeom>
            <a:noFill/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독일 </a:t>
              </a:r>
              <a:r>
                <a:rPr lang="ko-KR" altLang="en-US" sz="1600" b="1" dirty="0" err="1" smtClean="0">
                  <a:solidFill>
                    <a:schemeClr val="tx1"/>
                  </a:solidFill>
                </a:rPr>
                <a:t>헤네프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 축구학교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0" y="626449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연수프로그램</a:t>
            </a:r>
            <a:r>
              <a:rPr lang="ko-KR" altLang="en-US" sz="1400" b="1" dirty="0"/>
              <a:t>에 </a:t>
            </a:r>
            <a:r>
              <a:rPr lang="ko-KR" altLang="en-US" sz="1400" b="1" dirty="0" smtClean="0"/>
              <a:t>대한 상세안내는 </a:t>
            </a:r>
            <a:r>
              <a:rPr lang="en-US" altLang="ko-KR" sz="1400" b="1" dirty="0" smtClean="0">
                <a:hlinkClick r:id="rId4"/>
              </a:rPr>
              <a:t>www.ikcdc.net</a:t>
            </a:r>
            <a:r>
              <a:rPr lang="en-US" altLang="ko-KR" sz="1400" b="1" dirty="0" smtClean="0"/>
              <a:t> / </a:t>
            </a:r>
            <a:r>
              <a:rPr lang="en-US" altLang="ko-KR" sz="1400" b="1" dirty="0" smtClean="0">
                <a:hlinkClick r:id="rId5"/>
              </a:rPr>
              <a:t>www.sports4you.co.kr</a:t>
            </a:r>
            <a:r>
              <a:rPr lang="ko-KR" altLang="en-US" sz="1400" b="1" dirty="0" smtClean="0"/>
              <a:t>에서 확인하실 수 있습니다</a:t>
            </a:r>
            <a:endParaRPr lang="ko-KR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42910" y="1571612"/>
            <a:ext cx="7929618" cy="785818"/>
          </a:xfrm>
          <a:prstGeom prst="rect">
            <a:avLst/>
          </a:prstGeom>
          <a:noFill/>
          <a:ln w="38100" cap="rnd">
            <a:solidFill>
              <a:srgbClr val="E757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유소년스포츠지도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자 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연수 목적 및 개요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42910" y="3000372"/>
            <a:ext cx="7929618" cy="42862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국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내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저명한 교수진을 주축으로 구성된 최고의 강사진으로 과학적이고 질 높은 프로그램 제공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642910" y="3643314"/>
            <a:ext cx="7929618" cy="42862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전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·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현직 선수와 전국 유소년 지도자들을 위한 교육 프로그램 제공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42910" y="4286256"/>
            <a:ext cx="7929618" cy="42862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 스포츠의 관심 확대 및 전문 인력의 자질 향상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42910" y="4929198"/>
            <a:ext cx="7929618" cy="42862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공부와 운동을 병행하는 클럽스포츠의 확산으로 학부모들의 호응도 기여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42910" y="5572140"/>
            <a:ext cx="7929618" cy="42862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자격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증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취득 후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인턴십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및 취업의 기회 제공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이등변 삼각형 13"/>
          <p:cNvSpPr/>
          <p:nvPr/>
        </p:nvSpPr>
        <p:spPr>
          <a:xfrm rot="10800000">
            <a:off x="857224" y="257174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/>
          <p:cNvSpPr/>
          <p:nvPr/>
        </p:nvSpPr>
        <p:spPr>
          <a:xfrm rot="10800000">
            <a:off x="8143900" y="257174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/>
          <p:cNvSpPr/>
          <p:nvPr/>
        </p:nvSpPr>
        <p:spPr>
          <a:xfrm rot="10800000">
            <a:off x="4214810" y="2571744"/>
            <a:ext cx="214314" cy="164857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연수의 기대효과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71472" y="1571612"/>
            <a:ext cx="2857520" cy="1357322"/>
          </a:xfrm>
          <a:prstGeom prst="rect">
            <a:avLst/>
          </a:prstGeom>
          <a:noFill/>
          <a:ln w="1270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</a:rPr>
              <a:t>학문적 기여도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71472" y="3143248"/>
            <a:ext cx="2857520" cy="1357322"/>
          </a:xfrm>
          <a:prstGeom prst="rect">
            <a:avLst/>
          </a:prstGeom>
          <a:noFill/>
          <a:ln w="127000">
            <a:solidFill>
              <a:srgbClr val="EBE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사회적 기여도</a:t>
            </a:r>
            <a:endParaRPr lang="ko-KR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1472" y="4714884"/>
            <a:ext cx="2857520" cy="1357322"/>
          </a:xfrm>
          <a:prstGeom prst="rect">
            <a:avLst/>
          </a:prstGeom>
          <a:noFill/>
          <a:ln w="1270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인력양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성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방안</a:t>
            </a:r>
            <a:endParaRPr lang="en-US" altLang="ko-KR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일자리 창출 효과</a:t>
            </a:r>
            <a:r>
              <a:rPr lang="en-US" altLang="ko-K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ko-KR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사각형 설명선 19"/>
          <p:cNvSpPr/>
          <p:nvPr/>
        </p:nvSpPr>
        <p:spPr>
          <a:xfrm>
            <a:off x="4357686" y="1571612"/>
            <a:ext cx="4357718" cy="4500594"/>
          </a:xfrm>
          <a:prstGeom prst="wedgeRectCallout">
            <a:avLst>
              <a:gd name="adj1" fmla="val -65148"/>
              <a:gd name="adj2" fmla="val -34988"/>
            </a:avLst>
          </a:prstGeom>
          <a:noFill/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년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스포츠 지도자들을 위한 교재개발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급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2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급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1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급 교육지도서 발간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연수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를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통한 다양한 연구활동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</a:pP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(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긍정적인 코치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선수관계 유지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코치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팀 동료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스포츠 경험에 대한 선수들의 긍정적 평가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선수들의 팀 응집력을 높이고 좀더 지원적인 운동 상황을 창출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선수들의 자긍심 및 불안요인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 스포츠 프로그램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탈퇴율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해소 등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연수의 기대효과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71472" y="1571612"/>
            <a:ext cx="2857520" cy="1357322"/>
          </a:xfrm>
          <a:prstGeom prst="rect">
            <a:avLst/>
          </a:prstGeom>
          <a:noFill/>
          <a:ln w="1270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학문적 기여도</a:t>
            </a:r>
            <a:endParaRPr lang="ko-KR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71472" y="3143248"/>
            <a:ext cx="2857520" cy="1357322"/>
          </a:xfrm>
          <a:prstGeom prst="rect">
            <a:avLst/>
          </a:prstGeom>
          <a:noFill/>
          <a:ln w="127000">
            <a:solidFill>
              <a:srgbClr val="EBE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</a:rPr>
              <a:t>사회적 기여도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1472" y="4714884"/>
            <a:ext cx="2857520" cy="1357322"/>
          </a:xfrm>
          <a:prstGeom prst="rect">
            <a:avLst/>
          </a:prstGeom>
          <a:noFill/>
          <a:ln w="1270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인력양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성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방안</a:t>
            </a:r>
            <a:endParaRPr lang="en-US" altLang="ko-KR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일자리 창출 효과</a:t>
            </a:r>
            <a:r>
              <a:rPr lang="en-US" altLang="ko-K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ko-KR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사각형 설명선 19"/>
          <p:cNvSpPr/>
          <p:nvPr/>
        </p:nvSpPr>
        <p:spPr>
          <a:xfrm>
            <a:off x="4357686" y="1571612"/>
            <a:ext cx="4357718" cy="4500594"/>
          </a:xfrm>
          <a:prstGeom prst="wedgeRectCallout">
            <a:avLst>
              <a:gd name="adj1" fmla="val -64608"/>
              <a:gd name="adj2" fmla="val -269"/>
            </a:avLst>
          </a:prstGeom>
          <a:noFill/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174625">
              <a:lnSpc>
                <a:spcPct val="2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사회적으로 우수인재 양성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리더십 개발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66700" indent="-174625">
              <a:lnSpc>
                <a:spcPct val="2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건강한 삶을 통한 인성교육 확대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년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스포츠 인프라 확산을 통한 유소년 스포츠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저변확대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5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년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스포츠의 확산을 통한 건전한 스포츠 문화 형성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연수의 기대효과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71472" y="1571612"/>
            <a:ext cx="2857520" cy="1357322"/>
          </a:xfrm>
          <a:prstGeom prst="rect">
            <a:avLst/>
          </a:prstGeom>
          <a:noFill/>
          <a:ln w="1270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학문적 기여도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71472" y="3143248"/>
            <a:ext cx="2857520" cy="1357322"/>
          </a:xfrm>
          <a:prstGeom prst="rect">
            <a:avLst/>
          </a:prstGeom>
          <a:noFill/>
          <a:ln w="127000">
            <a:solidFill>
              <a:srgbClr val="EBE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사회적 기여도</a:t>
            </a:r>
            <a:endParaRPr lang="ko-KR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1472" y="4714884"/>
            <a:ext cx="2857520" cy="1357322"/>
          </a:xfrm>
          <a:prstGeom prst="rect">
            <a:avLst/>
          </a:prstGeom>
          <a:noFill/>
          <a:ln w="1270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</a:rPr>
              <a:t>인력양</a:t>
            </a:r>
            <a:r>
              <a:rPr lang="ko-KR" altLang="en-US" sz="2400" b="1" dirty="0">
                <a:solidFill>
                  <a:schemeClr val="tx1"/>
                </a:solidFill>
              </a:rPr>
              <a:t>성 </a:t>
            </a:r>
            <a:r>
              <a:rPr lang="ko-KR" altLang="en-US" sz="2400" b="1" dirty="0" smtClean="0">
                <a:solidFill>
                  <a:schemeClr val="tx1"/>
                </a:solidFill>
              </a:rPr>
              <a:t>방안</a:t>
            </a:r>
            <a:endParaRPr lang="en-US" altLang="ko-KR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24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400" b="1" dirty="0" smtClean="0">
                <a:solidFill>
                  <a:schemeClr val="tx1"/>
                </a:solidFill>
              </a:rPr>
              <a:t>일자리 창출 효과</a:t>
            </a:r>
            <a:r>
              <a:rPr lang="en-US" altLang="ko-KR" sz="2400" b="1" dirty="0" smtClean="0">
                <a:solidFill>
                  <a:schemeClr val="tx1"/>
                </a:solidFill>
              </a:rPr>
              <a:t>)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sp>
        <p:nvSpPr>
          <p:cNvPr id="20" name="사각형 설명선 19"/>
          <p:cNvSpPr/>
          <p:nvPr/>
        </p:nvSpPr>
        <p:spPr>
          <a:xfrm>
            <a:off x="4357686" y="1571612"/>
            <a:ext cx="4357718" cy="4500594"/>
          </a:xfrm>
          <a:prstGeom prst="wedgeRectCallout">
            <a:avLst>
              <a:gd name="adj1" fmla="val -63798"/>
              <a:gd name="adj2" fmla="val 38051"/>
            </a:avLst>
          </a:prstGeom>
          <a:noFill/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 코치들을 교육할 인력양성 체계 구축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전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국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 코치들을 위한 교육프로그램 제공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자격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증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취득 후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인턴십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및 취업의 기회 제공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유소년스포츠 관심 확대 및 전문인력의 자질향상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개인 창업을 원하는 지도자들을 위한 창업기회 제공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유소년스포츠클럽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프렌차이즈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컨설팅 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6700" indent="-174625">
              <a:lnSpc>
                <a:spcPct val="200000"/>
              </a:lnSpc>
              <a:buClr>
                <a:srgbClr val="E75707"/>
              </a:buClr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방과 후 교실 지도자 파견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프로그램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642910" y="1793891"/>
          <a:ext cx="7929618" cy="406400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857652"/>
                <a:gridCol w="4071966"/>
              </a:tblGrid>
              <a:tr h="65047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400" b="1" u="sng" dirty="0"/>
                        <a:t>3</a:t>
                      </a:r>
                      <a:r>
                        <a:rPr lang="ko-KR" altLang="en-US" sz="1400" b="1" u="sng" dirty="0"/>
                        <a:t>급</a:t>
                      </a:r>
                      <a:r>
                        <a:rPr lang="en-US" altLang="ko-KR" sz="1400" b="1" u="sng" dirty="0"/>
                        <a:t>(30</a:t>
                      </a:r>
                      <a:r>
                        <a:rPr lang="ko-KR" altLang="en-US" sz="1400" b="1" u="sng" dirty="0"/>
                        <a:t>시간</a:t>
                      </a:r>
                      <a:r>
                        <a:rPr lang="en-US" altLang="ko-KR" sz="1400" b="1" u="sng" dirty="0"/>
                        <a:t>: 2</a:t>
                      </a:r>
                      <a:r>
                        <a:rPr lang="ko-KR" altLang="en-US" sz="1400" b="1" u="sng" dirty="0"/>
                        <a:t>시간 </a:t>
                      </a:r>
                      <a:r>
                        <a:rPr lang="en-US" altLang="ko-KR" sz="1400" b="1" u="sng" dirty="0"/>
                        <a:t>15</a:t>
                      </a:r>
                      <a:r>
                        <a:rPr lang="ko-KR" altLang="en-US" sz="1400" b="1" u="sng" dirty="0"/>
                        <a:t>강좌</a:t>
                      </a:r>
                      <a:r>
                        <a:rPr lang="en-US" altLang="ko-KR" sz="1400" b="1" u="sng" dirty="0"/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60998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564048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스포츠클럽의 현황과 미래</a:t>
                      </a:r>
                    </a:p>
                    <a:p>
                      <a:pPr algn="ctr"/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/>
                        <a:t>행정 및 정책</a:t>
                      </a:r>
                      <a:r>
                        <a:rPr lang="en-US" altLang="ko-KR" sz="1400" dirty="0"/>
                        <a:t>)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스포츠 현장 이야기 및 진로 </a:t>
                      </a:r>
                      <a:r>
                        <a:rPr lang="en-US" altLang="ko-KR" sz="1400" dirty="0"/>
                        <a:t>I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스포츠클럽 경영론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성장 및 운동발달의 특성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</a:t>
                      </a:r>
                      <a:r>
                        <a:rPr lang="ko-KR" altLang="en-US" sz="1400" dirty="0" err="1"/>
                        <a:t>축구지도법</a:t>
                      </a:r>
                      <a:r>
                        <a:rPr lang="en-US" altLang="ko-KR" sz="1400" dirty="0"/>
                        <a:t>Ⅰ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</a:t>
                      </a:r>
                      <a:r>
                        <a:rPr lang="ko-KR" altLang="en-US" sz="1400" dirty="0" err="1"/>
                        <a:t>야구지도법</a:t>
                      </a:r>
                      <a:r>
                        <a:rPr lang="en-US" altLang="ko-KR" sz="1400" dirty="0"/>
                        <a:t>Ⅰ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농구지도법</a:t>
                      </a:r>
                      <a:r>
                        <a:rPr lang="en-US" altLang="ko-KR" sz="1400"/>
                        <a:t>Ⅰ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</a:t>
                      </a:r>
                      <a:r>
                        <a:rPr lang="ko-KR" altLang="en-US" sz="1400" dirty="0" err="1"/>
                        <a:t>골프지도법</a:t>
                      </a:r>
                      <a:r>
                        <a:rPr lang="en-US" altLang="ko-KR" sz="1400" dirty="0"/>
                        <a:t>Ⅰ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레저스포츠지도법</a:t>
                      </a:r>
                      <a:r>
                        <a:rPr lang="en-US" altLang="ko-KR" sz="1400"/>
                        <a:t>Ⅰ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트레이닝의 원리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스포츠 시설 안전관리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체력발달 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82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초청 특강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 스포츠지도자 리더십 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49634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움직임 리듬 프로그램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유소년스포츠지도자 연수 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2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급 프로그램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39702" y="3857629"/>
            <a:ext cx="4004298" cy="3000372"/>
          </a:xfrm>
        </p:spPr>
      </p:pic>
      <p:pic>
        <p:nvPicPr>
          <p:cNvPr id="6" name="그림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73171"/>
            <a:ext cx="2365380" cy="4084829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85786" y="1635028"/>
          <a:ext cx="7572428" cy="450861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786214"/>
                <a:gridCol w="3786214"/>
              </a:tblGrid>
              <a:tr h="70675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400" b="1" u="sng" dirty="0"/>
                        <a:t>2</a:t>
                      </a:r>
                      <a:r>
                        <a:rPr lang="ko-KR" altLang="en-US" sz="1400" b="1" u="sng" dirty="0"/>
                        <a:t>급</a:t>
                      </a:r>
                      <a:r>
                        <a:rPr lang="en-US" altLang="ko-KR" sz="1400" b="1" u="sng" dirty="0"/>
                        <a:t>(60</a:t>
                      </a:r>
                      <a:r>
                        <a:rPr lang="ko-KR" altLang="en-US" sz="1400" b="1" u="sng" dirty="0"/>
                        <a:t>시간</a:t>
                      </a:r>
                      <a:r>
                        <a:rPr lang="en-US" altLang="ko-KR" sz="1400" b="1" u="sng" dirty="0"/>
                        <a:t>, 3</a:t>
                      </a:r>
                      <a:r>
                        <a:rPr lang="ko-KR" altLang="en-US" sz="1400" b="1" u="sng" dirty="0"/>
                        <a:t>급 취득 후 </a:t>
                      </a:r>
                      <a:r>
                        <a:rPr lang="en-US" altLang="ko-KR" sz="1400" b="1" u="sng" dirty="0"/>
                        <a:t>30</a:t>
                      </a:r>
                      <a:r>
                        <a:rPr lang="ko-KR" altLang="en-US" sz="1400" b="1" u="sng" dirty="0"/>
                        <a:t>시간</a:t>
                      </a:r>
                      <a:r>
                        <a:rPr lang="en-US" altLang="ko-KR" sz="1400" b="1" u="sng" dirty="0"/>
                        <a:t>: 2</a:t>
                      </a:r>
                      <a:r>
                        <a:rPr lang="ko-KR" altLang="en-US" sz="1400" b="1" u="sng" dirty="0"/>
                        <a:t>시간 </a:t>
                      </a:r>
                      <a:r>
                        <a:rPr lang="en-US" altLang="ko-KR" sz="1400" b="1" u="sng" dirty="0"/>
                        <a:t>15</a:t>
                      </a:r>
                      <a:r>
                        <a:rPr lang="ko-KR" altLang="en-US" sz="1400" b="1" u="sng" dirty="0"/>
                        <a:t>강좌</a:t>
                      </a:r>
                      <a:r>
                        <a:rPr lang="en-US" altLang="ko-KR" sz="1400" b="1" u="sng" dirty="0"/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9377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b="1" dirty="0" err="1"/>
                        <a:t>교과목명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 err="1"/>
                        <a:t>유소년축구지도법</a:t>
                      </a:r>
                      <a:r>
                        <a:rPr lang="en-US" altLang="ko-KR" sz="1400" dirty="0"/>
                        <a:t>Ⅱ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유소년야구지도법</a:t>
                      </a:r>
                      <a:r>
                        <a:rPr lang="en-US" altLang="ko-KR" sz="1400"/>
                        <a:t>Ⅱ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 err="1"/>
                        <a:t>유소년농구지도법</a:t>
                      </a:r>
                      <a:r>
                        <a:rPr lang="en-US" altLang="ko-KR" sz="1400" dirty="0"/>
                        <a:t>Ⅱ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유소년골프지도법</a:t>
                      </a:r>
                      <a:r>
                        <a:rPr lang="en-US" altLang="ko-KR" sz="1400"/>
                        <a:t>Ⅱ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유소년레저스포츠지도법</a:t>
                      </a:r>
                      <a:r>
                        <a:rPr lang="en-US" altLang="ko-KR" sz="1400"/>
                        <a:t>Ⅱ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 err="1"/>
                        <a:t>유소년레저스포츠지도법</a:t>
                      </a:r>
                      <a:r>
                        <a:rPr lang="en-US" altLang="ko-KR" sz="1400" dirty="0"/>
                        <a:t>Ⅲ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유소년레저스포츠지도법</a:t>
                      </a:r>
                      <a:r>
                        <a:rPr lang="en-US" altLang="ko-KR" sz="1400"/>
                        <a:t>Ⅳ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유소년스포츠 현장이야기 및 진로 </a:t>
                      </a:r>
                      <a:r>
                        <a:rPr lang="en-US" altLang="ko-KR" sz="1400" dirty="0"/>
                        <a:t>II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유소년 스포츠 법적책임</a:t>
                      </a:r>
                      <a:r>
                        <a:rPr lang="en-US" altLang="ko-KR" sz="1400"/>
                        <a:t>Ⅰ</a:t>
                      </a:r>
                      <a:endParaRPr lang="en-US" altLang="ko-KR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응급처치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스트레칭 및 스포츠 상해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스포츠영재 발굴 및 관리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34534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스포츠 영양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카운슬링</a:t>
                      </a:r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/>
                        <a:t>행동관찰 및 상담</a:t>
                      </a:r>
                      <a:r>
                        <a:rPr lang="en-US" altLang="ko-KR" sz="1400" dirty="0"/>
                        <a:t>)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  <a:tr h="69068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/>
                        <a:t>자긍심 및 자신감 증진</a:t>
                      </a:r>
                      <a:r>
                        <a:rPr lang="en-US" altLang="ko-KR" sz="1400"/>
                        <a:t>,</a:t>
                      </a:r>
                    </a:p>
                    <a:p>
                      <a:pPr algn="ctr"/>
                      <a:r>
                        <a:rPr lang="ko-KR" altLang="en-US" sz="1400"/>
                        <a:t>목표설정 및 동기부여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/>
                        <a:t>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돋움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724</Words>
  <Application>Microsoft Office PowerPoint</Application>
  <PresentationFormat>화면 슬라이드 쇼(4:3)</PresentationFormat>
  <Paragraphs>157</Paragraphs>
  <Slides>14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슬라이드 1</vt:lpstr>
      <vt:lpstr>(사)한국코칭능력개발원 : KCDC</vt:lpstr>
      <vt:lpstr>(사)한국코칭능력개발원 연수프로그램</vt:lpstr>
      <vt:lpstr>유소년스포츠지도자 연수</vt:lpstr>
      <vt:lpstr>유소년스포츠지도자 연수의 기대효과</vt:lpstr>
      <vt:lpstr>유소년스포츠지도자 연수의 기대효과</vt:lpstr>
      <vt:lpstr>유소년스포츠지도자 연수의 기대효과</vt:lpstr>
      <vt:lpstr>유소년스포츠지도자 연수 3급 프로그램</vt:lpstr>
      <vt:lpstr>유소년스포츠지도자 연수 2급 프로그램</vt:lpstr>
      <vt:lpstr>유소년스포츠지도자 연수 1급 프로그램</vt:lpstr>
      <vt:lpstr>유소년스포츠지도자 연수 신청 안내</vt:lpstr>
      <vt:lpstr>유소년스포츠지도자 3급 1회 연수(서울)</vt:lpstr>
      <vt:lpstr>유소년스포츠지도자 3급 1회 연수(서울)</vt:lpstr>
      <vt:lpstr>유소년스포츠지도자 3급 3회 연수(경북)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JUNEXPSP3</dc:creator>
  <cp:lastModifiedBy>HOME</cp:lastModifiedBy>
  <cp:revision>28</cp:revision>
  <dcterms:created xsi:type="dcterms:W3CDTF">2010-05-25T09:11:28Z</dcterms:created>
  <dcterms:modified xsi:type="dcterms:W3CDTF">2010-05-28T04:41:26Z</dcterms:modified>
</cp:coreProperties>
</file>