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1AB"/>
    <a:srgbClr val="200FFD"/>
    <a:srgbClr val="0000CC"/>
    <a:srgbClr val="669900"/>
    <a:srgbClr val="33A8FF"/>
    <a:srgbClr val="0066FF"/>
    <a:srgbClr val="04E4FC"/>
    <a:srgbClr val="33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225" autoAdjust="0"/>
    <p:restoredTop sz="94660"/>
  </p:normalViewPr>
  <p:slideViewPr>
    <p:cSldViewPr>
      <p:cViewPr>
        <p:scale>
          <a:sx n="40" d="100"/>
          <a:sy n="40" d="100"/>
        </p:scale>
        <p:origin x="-300" y="-7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포스터배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49" y="0"/>
            <a:ext cx="21607463" cy="324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1080000" y="5040000"/>
            <a:ext cx="9540000" cy="8195238"/>
            <a:chOff x="1080000" y="5040000"/>
            <a:chExt cx="9540000" cy="819523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080000" y="5040000"/>
              <a:ext cx="3384536" cy="899998"/>
              <a:chOff x="144166" y="190276"/>
              <a:chExt cx="3384536" cy="899998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1008702" y="373422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서론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144166" y="190276"/>
                <a:ext cx="1080057" cy="899998"/>
                <a:chOff x="864246" y="4280854"/>
                <a:chExt cx="1080057" cy="899998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3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864246" y="4280854"/>
                  <a:ext cx="1080057" cy="89999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35" descr="그림2 copy-1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lum bright="-48000"/>
                </a:blip>
                <a:srcRect/>
                <a:stretch>
                  <a:fillRect/>
                </a:stretch>
              </p:blipFill>
              <p:spPr bwMode="auto">
                <a:xfrm>
                  <a:off x="990000" y="4356000"/>
                  <a:ext cx="864434" cy="7199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152000" y="4500000"/>
                  <a:ext cx="560640" cy="44865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Ⅰ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60000" y="590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저시력에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의한 운전면허 응시자 사례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운전면허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갱신 시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고령의 시각 이상자의 인지부족으로 오랫동안의 방치로 인한 시력저하 사례가 많다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그로 인해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단안 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0.5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이상의 시력이 나와야 하는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면허갱신 시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불합격 되는 사례가 있습니다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교정시기를 놓친 환자들은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상태에서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단기간의 좋은 교정시력을 원합니다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 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시간의 여유가 없고 단기간의 좋은 시력을 얻는 방법을 임상사례를 통해 알아 봤습니다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망막 </a:t>
              </a:r>
              <a:r>
                <a:rPr lang="ko-KR" altLang="en-US" sz="2800" dirty="0" err="1">
                  <a:latin typeface="맑은 고딕" pitchFamily="50" charset="-127"/>
                  <a:ea typeface="맑은 고딕" pitchFamily="50" charset="-127"/>
                </a:rPr>
                <a:t>중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심와에서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벗어난 이상망막대응을 정확히 망막의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중심와에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상이 맺히는 것을 주안점으로 삼았다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또한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라식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라섹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백내장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노안수술로 인한 각막의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표면이 고르지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못한 대비감도 감소를 대비하여 대비감도 보상렌즈를 찾아 보았습니다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80000" y="13680000"/>
            <a:ext cx="9540000" cy="8195238"/>
            <a:chOff x="1080000" y="13680000"/>
            <a:chExt cx="9540000" cy="8195238"/>
          </a:xfrm>
        </p:grpSpPr>
        <p:grpSp>
          <p:nvGrpSpPr>
            <p:cNvPr id="167" name="그룹 166"/>
            <p:cNvGrpSpPr/>
            <p:nvPr/>
          </p:nvGrpSpPr>
          <p:grpSpPr>
            <a:xfrm>
              <a:off x="1080000" y="13680000"/>
              <a:ext cx="5144504" cy="899998"/>
              <a:chOff x="360190" y="5969669"/>
              <a:chExt cx="5144504" cy="899998"/>
            </a:xfrm>
          </p:grpSpPr>
          <p:sp>
            <p:nvSpPr>
              <p:cNvPr id="168" name="AutoShape 6"/>
              <p:cNvSpPr>
                <a:spLocks noChangeArrowheads="1"/>
              </p:cNvSpPr>
              <p:nvPr/>
            </p:nvSpPr>
            <p:spPr bwMode="auto">
              <a:xfrm>
                <a:off x="1184694" y="6152815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대상 및 방법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60190" y="5969669"/>
                <a:ext cx="1080057" cy="899998"/>
                <a:chOff x="360190" y="5969669"/>
                <a:chExt cx="1080057" cy="899998"/>
              </a:xfrm>
            </p:grpSpPr>
            <p:grpSp>
              <p:nvGrpSpPr>
                <p:cNvPr id="170" name="그룹 169"/>
                <p:cNvGrpSpPr/>
                <p:nvPr/>
              </p:nvGrpSpPr>
              <p:grpSpPr>
                <a:xfrm>
                  <a:off x="360190" y="5969669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2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73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1" name="Rectangle 65"/>
                <p:cNvSpPr>
                  <a:spLocks noChangeArrowheads="1"/>
                </p:cNvSpPr>
                <p:nvPr/>
              </p:nvSpPr>
              <p:spPr bwMode="auto">
                <a:xfrm>
                  <a:off x="648222" y="6192913"/>
                  <a:ext cx="526271" cy="431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Ⅱ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5" name="직사각형 181"/>
            <p:cNvSpPr>
              <a:spLocks noChangeArrowheads="1"/>
            </p:cNvSpPr>
            <p:nvPr/>
          </p:nvSpPr>
          <p:spPr bwMode="auto">
            <a:xfrm>
              <a:off x="1260000" y="1454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대상   이름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김춘성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나이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: 77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세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직업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무</a:t>
              </a: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방법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:</a:t>
              </a:r>
              <a:r>
                <a:rPr lang="ko-KR" altLang="en-US" sz="2800" dirty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저시력으로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건강상태가 일정치 않으며 당뇨와 백내장 질환 및 심장질환도 있어 약을 복용하고 있고 단기간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시력항상을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위하여 기능이 추가되는 목적검사를 하였습니다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초점심도와 대비감도 향상검사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양안시기능검사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저시력으로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인하여 굴절검사는 기대하기 어려웠습니다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혹시 모를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시신경세포 손상을 확인하기 위하여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황반변성검사인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암슬러그리드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시표도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확인하였습니다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물리적인 시력향상을 위한 검사와 그에 맞는 안경렌즈를 추천하였습니다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초점심도는 호전이 없었으나 대비감도는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12%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밖에 나오질 않아 바로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슈나이더의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드라이브렌즈를 추천하게 되었습니다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80000" y="22320000"/>
            <a:ext cx="9540000" cy="7163909"/>
            <a:chOff x="1080000" y="22320000"/>
            <a:chExt cx="9540000" cy="7163909"/>
          </a:xfrm>
        </p:grpSpPr>
        <p:grpSp>
          <p:nvGrpSpPr>
            <p:cNvPr id="174" name="그룹 173"/>
            <p:cNvGrpSpPr/>
            <p:nvPr/>
          </p:nvGrpSpPr>
          <p:grpSpPr>
            <a:xfrm>
              <a:off x="1080000" y="22320000"/>
              <a:ext cx="5216512" cy="899998"/>
              <a:chOff x="184198" y="7813195"/>
              <a:chExt cx="5216512" cy="899998"/>
            </a:xfrm>
          </p:grpSpPr>
          <p:sp>
            <p:nvSpPr>
              <p:cNvPr id="175" name="AutoShape 6"/>
              <p:cNvSpPr>
                <a:spLocks noChangeArrowheads="1"/>
              </p:cNvSpPr>
              <p:nvPr/>
            </p:nvSpPr>
            <p:spPr bwMode="auto">
              <a:xfrm>
                <a:off x="1080710" y="7996341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결과 및 고찰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76" name="그룹 175"/>
              <p:cNvGrpSpPr/>
              <p:nvPr/>
            </p:nvGrpSpPr>
            <p:grpSpPr>
              <a:xfrm>
                <a:off x="184198" y="7813195"/>
                <a:ext cx="1080057" cy="899998"/>
                <a:chOff x="184198" y="7813195"/>
                <a:chExt cx="1080057" cy="899998"/>
              </a:xfrm>
            </p:grpSpPr>
            <p:grpSp>
              <p:nvGrpSpPr>
                <p:cNvPr id="177" name="그룹 176"/>
                <p:cNvGrpSpPr/>
                <p:nvPr/>
              </p:nvGrpSpPr>
              <p:grpSpPr>
                <a:xfrm>
                  <a:off x="184198" y="7813195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9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0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8" name="Rectangle 65"/>
                <p:cNvSpPr>
                  <a:spLocks noChangeArrowheads="1"/>
                </p:cNvSpPr>
                <p:nvPr/>
              </p:nvSpPr>
              <p:spPr bwMode="auto">
                <a:xfrm>
                  <a:off x="504000" y="8028000"/>
                  <a:ext cx="492154" cy="4310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itchFamily="50" charset="-127"/>
                      <a:ea typeface="맑은 고딕" pitchFamily="50" charset="-127"/>
                    </a:rPr>
                    <a:t>Ⅲ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196" name="직사각형 181"/>
            <p:cNvSpPr>
              <a:spLocks noChangeArrowheads="1"/>
            </p:cNvSpPr>
            <p:nvPr/>
          </p:nvSpPr>
          <p:spPr bwMode="auto">
            <a:xfrm>
              <a:off x="1260000" y="23186801"/>
              <a:ext cx="9360000" cy="629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저시력이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있는 환자는 면허갱신이라는 중요한 시력검사를 앞두고 단기간 시력향상을 원하셨습니다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목적이 있는 환자는 최대한 굴절검사와 이에 기능적 목적검사를 실시하여 보완해준다면 기대이상의 시력향상을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실현 할 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있습니다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다양한 상품지식과 안광학적 지식이 서로 컴비네이션을 이룬다면 하모니가 잘된 좋은 결과물을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얻을 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있었습니다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기존의 단순한 상품지식과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양안시기능검사에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집중된다면 시간과 비용이 더 소요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될 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있습니다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저시력의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단기간 시력 향상은 상당히 어려운 숙제입니다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이러한 상황을 안광학적 지식을 바탕으로 목적에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맞는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800000" y="24912000"/>
            <a:ext cx="9541390" cy="5102552"/>
            <a:chOff x="10980000" y="24912000"/>
            <a:chExt cx="9541390" cy="5102552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980000" y="24912000"/>
              <a:ext cx="4136512" cy="899998"/>
              <a:chOff x="149189" y="12169577"/>
              <a:chExt cx="4136512" cy="899998"/>
            </a:xfrm>
          </p:grpSpPr>
          <p:sp>
            <p:nvSpPr>
              <p:cNvPr id="189" name="AutoShape 6"/>
              <p:cNvSpPr>
                <a:spLocks noChangeArrowheads="1"/>
              </p:cNvSpPr>
              <p:nvPr/>
            </p:nvSpPr>
            <p:spPr bwMode="auto">
              <a:xfrm>
                <a:off x="1045701" y="12352723"/>
                <a:ext cx="324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참고문헌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90" name="그룹 189"/>
              <p:cNvGrpSpPr/>
              <p:nvPr/>
            </p:nvGrpSpPr>
            <p:grpSpPr>
              <a:xfrm>
                <a:off x="149189" y="12169577"/>
                <a:ext cx="1080057" cy="899998"/>
                <a:chOff x="149189" y="12169577"/>
                <a:chExt cx="1080057" cy="899998"/>
              </a:xfrm>
            </p:grpSpPr>
            <p:grpSp>
              <p:nvGrpSpPr>
                <p:cNvPr id="191" name="그룹 190"/>
                <p:cNvGrpSpPr/>
                <p:nvPr/>
              </p:nvGrpSpPr>
              <p:grpSpPr>
                <a:xfrm>
                  <a:off x="149189" y="1216957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93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2" name="Rectangle 65"/>
                <p:cNvSpPr>
                  <a:spLocks noChangeArrowheads="1"/>
                </p:cNvSpPr>
                <p:nvPr/>
              </p:nvSpPr>
              <p:spPr bwMode="auto">
                <a:xfrm>
                  <a:off x="437070" y="12408421"/>
                  <a:ext cx="499184" cy="48123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바탕" pitchFamily="18" charset="-127"/>
                    </a:rPr>
                    <a:t>V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7" name="직사각형 181"/>
            <p:cNvSpPr>
              <a:spLocks noChangeArrowheads="1"/>
            </p:cNvSpPr>
            <p:nvPr/>
          </p:nvSpPr>
          <p:spPr bwMode="auto">
            <a:xfrm>
              <a:off x="11161390" y="25785702"/>
              <a:ext cx="9360000" cy="4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[1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]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대한 노인임상학회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최신노인의학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)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대비감도 향상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1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권 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709 ~ 712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[2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]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통계청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2004 ~ 2004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사망원인 통계 대전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통계청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[3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]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우리나라 노인의 정신건강 관련요인 분석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한국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컨텐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   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츠학회논문지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)  12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권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12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호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672 ~ 682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[4]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카메라 화질 평가방법에 관한 연구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( OECF,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노이즈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해상도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)  1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권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16 ~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[5]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시각장애인 운전면허 취득범의 확대 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순천향대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)  23 ~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800000" y="18427878"/>
            <a:ext cx="9540000" cy="6127075"/>
            <a:chOff x="10800000" y="13609737"/>
            <a:chExt cx="9540000" cy="6127075"/>
          </a:xfrm>
        </p:grpSpPr>
        <p:grpSp>
          <p:nvGrpSpPr>
            <p:cNvPr id="181" name="그룹 180"/>
            <p:cNvGrpSpPr/>
            <p:nvPr/>
          </p:nvGrpSpPr>
          <p:grpSpPr>
            <a:xfrm>
              <a:off x="10800000" y="13609737"/>
              <a:ext cx="3416512" cy="899998"/>
              <a:chOff x="8177086" y="3528617"/>
              <a:chExt cx="3416512" cy="899998"/>
            </a:xfrm>
          </p:grpSpPr>
          <p:sp>
            <p:nvSpPr>
              <p:cNvPr id="182" name="AutoShape 6"/>
              <p:cNvSpPr>
                <a:spLocks noChangeArrowheads="1"/>
              </p:cNvSpPr>
              <p:nvPr/>
            </p:nvSpPr>
            <p:spPr bwMode="auto">
              <a:xfrm>
                <a:off x="9073598" y="3711763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83" name="그룹 182"/>
              <p:cNvGrpSpPr/>
              <p:nvPr/>
            </p:nvGrpSpPr>
            <p:grpSpPr>
              <a:xfrm>
                <a:off x="8177086" y="3528617"/>
                <a:ext cx="1080057" cy="899998"/>
                <a:chOff x="8177086" y="3528617"/>
                <a:chExt cx="1080057" cy="899998"/>
              </a:xfrm>
            </p:grpSpPr>
            <p:grpSp>
              <p:nvGrpSpPr>
                <p:cNvPr id="184" name="그룹 183"/>
                <p:cNvGrpSpPr/>
                <p:nvPr/>
              </p:nvGrpSpPr>
              <p:grpSpPr>
                <a:xfrm>
                  <a:off x="8177086" y="352861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86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" name="Rectangle 65"/>
                <p:cNvSpPr>
                  <a:spLocks noChangeArrowheads="1"/>
                </p:cNvSpPr>
                <p:nvPr/>
              </p:nvSpPr>
              <p:spPr bwMode="auto">
                <a:xfrm>
                  <a:off x="8532000" y="3752503"/>
                  <a:ext cx="418433" cy="496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Ⅳ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8" name="직사각형 181"/>
            <p:cNvSpPr>
              <a:spLocks noChangeArrowheads="1"/>
            </p:cNvSpPr>
            <p:nvPr/>
          </p:nvSpPr>
          <p:spPr bwMode="auto">
            <a:xfrm>
              <a:off x="10980000" y="14473833"/>
              <a:ext cx="9360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현장에서 이러한 다양한 요구 사례가 발생합니다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상품지식과 그에 맞는 목적검사가 있으면 응대가 더욱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원활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할것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입니다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광학적인 목적에 의한 검사는 굴절검사로 교정이 어려운 상황에서 또 다른 대안이 됩니다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각 목적에 맞는 다양한 광학적 지식과 상품을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추천 할 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있는 정보를 수집과 분석 정립을 하여 사례별 제안이 효과적입니다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각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목적별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검사는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상황별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질환별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환경별로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800" dirty="0">
                  <a:latin typeface="맑은 고딕" pitchFamily="50" charset="-127"/>
                  <a:ea typeface="맑은 고딕" pitchFamily="50" charset="-127"/>
                </a:rPr>
                <a:t>세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분화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하여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추천 상품과 함께 제안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할 수 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있는 </a:t>
              </a:r>
              <a:r>
                <a:rPr lang="ko-KR" altLang="en-US" sz="2800" dirty="0" err="1" smtClean="0">
                  <a:latin typeface="맑은 고딕" pitchFamily="50" charset="-127"/>
                  <a:ea typeface="맑은 고딕" pitchFamily="50" charset="-127"/>
                </a:rPr>
                <a:t>시츄에이션을</a:t>
              </a: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 준비하는 것도 좋을 것입니다</a:t>
              </a: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836484" y="3118143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한국안광학회 학술대회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71391" y="1094081"/>
            <a:ext cx="4015423" cy="256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656788" y="360265"/>
            <a:ext cx="12914604" cy="4032448"/>
          </a:xfrm>
          <a:prstGeom prst="roundRect">
            <a:avLst>
              <a:gd name="adj" fmla="val 16667"/>
            </a:avLst>
          </a:prstGeom>
          <a:blipFill>
            <a:blip r:embed="rId6" cstate="print"/>
            <a:tile tx="0" ty="0" sx="100000" sy="100000" flip="none" algn="tl"/>
          </a:blipFill>
          <a:ln w="50800">
            <a:solidFill>
              <a:schemeClr val="accent2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6100"/>
            <a:r>
              <a:rPr lang="en-US" altLang="ko-KR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한국안광학회 학술대회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포스터 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4000" b="1" dirty="0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박준</a:t>
            </a:r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식</a:t>
            </a:r>
            <a:r>
              <a:rPr lang="ko-KR" altLang="en-US" sz="4000" b="1" dirty="0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∙</a:t>
            </a:r>
            <a:r>
              <a:rPr lang="en-US" altLang="ko-KR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err="1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안광학</a:t>
            </a:r>
            <a:endParaRPr lang="en-US" altLang="ko-KR" sz="4000" b="1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b="1" dirty="0">
              <a:solidFill>
                <a:schemeClr val="bg2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3600" b="1" dirty="0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그랑프리안</a:t>
            </a:r>
            <a:r>
              <a:rPr lang="ko-KR" altLang="en-US" sz="3600" b="1" dirty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경</a:t>
            </a:r>
            <a:r>
              <a:rPr lang="ko-KR" altLang="en-US" sz="3600" b="1" dirty="0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3600" b="1" dirty="0" err="1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광명점</a:t>
            </a:r>
            <a:endParaRPr lang="ko-KR" altLang="en-US" dirty="0"/>
          </a:p>
        </p:txBody>
      </p:sp>
      <p:pic>
        <p:nvPicPr>
          <p:cNvPr id="1026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12" y="1289195"/>
            <a:ext cx="36004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291164" y="5850491"/>
            <a:ext cx="8871226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맑은고딕"/>
              </a:rPr>
              <a:t>검사와 조제가공을 한다면 만족도 향상이 </a:t>
            </a:r>
            <a:r>
              <a:rPr lang="ko-KR" altLang="en-US" sz="2800" dirty="0" smtClean="0">
                <a:latin typeface="맑은고딕"/>
              </a:rPr>
              <a:t>반드시 </a:t>
            </a:r>
            <a:r>
              <a:rPr lang="ko-KR" altLang="en-US" sz="2800" dirty="0" smtClean="0">
                <a:latin typeface="맑은고딕"/>
              </a:rPr>
              <a:t>있습니다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조제가공 광학중심점을 고려하여 초점을 정렬하고 망막 </a:t>
            </a:r>
            <a:r>
              <a:rPr lang="ko-KR" altLang="en-US" sz="2800" dirty="0" err="1" smtClean="0">
                <a:latin typeface="맑은고딕"/>
              </a:rPr>
              <a:t>중심와에</a:t>
            </a:r>
            <a:r>
              <a:rPr lang="ko-KR" altLang="en-US" sz="2800" dirty="0" smtClean="0">
                <a:latin typeface="맑은고딕"/>
              </a:rPr>
              <a:t> 정확히 </a:t>
            </a:r>
            <a:r>
              <a:rPr lang="ko-KR" altLang="en-US" sz="2800" dirty="0" smtClean="0">
                <a:latin typeface="맑은고딕"/>
              </a:rPr>
              <a:t>맺힐 것을 </a:t>
            </a:r>
            <a:r>
              <a:rPr lang="ko-KR" altLang="en-US" sz="2800" dirty="0" smtClean="0">
                <a:latin typeface="맑은고딕"/>
              </a:rPr>
              <a:t>고려한 조제가공이 필요하면 </a:t>
            </a:r>
            <a:r>
              <a:rPr lang="ko-KR" altLang="en-US" sz="2800" dirty="0" err="1" smtClean="0">
                <a:latin typeface="맑은고딕"/>
              </a:rPr>
              <a:t>안면각</a:t>
            </a:r>
            <a:r>
              <a:rPr lang="ko-KR" altLang="en-US" sz="2800" dirty="0" smtClean="0">
                <a:latin typeface="맑은고딕"/>
              </a:rPr>
              <a:t> 경사각 안경안구 크기에서 오는 </a:t>
            </a:r>
            <a:r>
              <a:rPr lang="ko-KR" altLang="en-US" sz="2800" dirty="0" err="1" smtClean="0">
                <a:latin typeface="맑은고딕"/>
              </a:rPr>
              <a:t>광학수차를</a:t>
            </a:r>
            <a:r>
              <a:rPr lang="ko-KR" altLang="en-US" sz="2800" dirty="0" smtClean="0">
                <a:latin typeface="맑은고딕"/>
              </a:rPr>
              <a:t> 고려한 조제가공을 </a:t>
            </a:r>
            <a:r>
              <a:rPr lang="ko-KR" altLang="en-US" sz="2800" dirty="0" err="1" smtClean="0">
                <a:latin typeface="맑은고딕"/>
              </a:rPr>
              <a:t>염두해야</a:t>
            </a:r>
            <a:r>
              <a:rPr lang="ko-KR" altLang="en-US" sz="2800" dirty="0" smtClean="0">
                <a:latin typeface="맑은고딕"/>
              </a:rPr>
              <a:t> 한다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이번 사례와 같이 고령의 질환을 </a:t>
            </a:r>
            <a:r>
              <a:rPr lang="ko-KR" altLang="en-US" sz="2800" dirty="0" smtClean="0">
                <a:latin typeface="맑은고딕"/>
              </a:rPr>
              <a:t>가</a:t>
            </a:r>
            <a:r>
              <a:rPr lang="ko-KR" altLang="en-US" sz="2800" dirty="0">
                <a:latin typeface="맑은고딕"/>
              </a:rPr>
              <a:t>진</a:t>
            </a:r>
            <a:r>
              <a:rPr lang="ko-KR" altLang="en-US" sz="2800" dirty="0" smtClean="0">
                <a:latin typeface="맑은고딕"/>
              </a:rPr>
              <a:t> </a:t>
            </a:r>
            <a:r>
              <a:rPr lang="ko-KR" altLang="en-US" sz="2800" dirty="0" err="1" smtClean="0">
                <a:latin typeface="맑은고딕"/>
              </a:rPr>
              <a:t>노인분들도</a:t>
            </a:r>
            <a:r>
              <a:rPr lang="ko-KR" altLang="en-US" sz="2800" dirty="0" smtClean="0">
                <a:latin typeface="맑은고딕"/>
              </a:rPr>
              <a:t> </a:t>
            </a:r>
            <a:r>
              <a:rPr lang="ko-KR" altLang="en-US" sz="2800" dirty="0" smtClean="0">
                <a:latin typeface="맑은고딕"/>
              </a:rPr>
              <a:t>삶의 질을 향상을 위해 시각의 질을 높여야 하고 각종 </a:t>
            </a:r>
            <a:r>
              <a:rPr lang="ko-KR" altLang="en-US" sz="2800" dirty="0" smtClean="0">
                <a:latin typeface="맑은고딕"/>
              </a:rPr>
              <a:t>사회활동을 </a:t>
            </a:r>
            <a:r>
              <a:rPr lang="ko-KR" altLang="en-US" sz="2800" dirty="0" smtClean="0">
                <a:latin typeface="맑은고딕"/>
              </a:rPr>
              <a:t>위하여 다양한 활동이 필요하다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요즘 대두되는 삶의 질 하락으로 독거를 하시거나 사회활동에 소극적이며 자살률 증가로 인하여 사회문제화 되고 있다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특히나 자살률 증가가 </a:t>
            </a:r>
            <a:r>
              <a:rPr lang="ko-KR" altLang="en-US" sz="2800" dirty="0" smtClean="0">
                <a:latin typeface="맑은고딕"/>
              </a:rPr>
              <a:t>높은 것은 </a:t>
            </a:r>
            <a:r>
              <a:rPr lang="ko-KR" altLang="en-US" sz="2800" dirty="0" smtClean="0">
                <a:latin typeface="맑은고딕"/>
              </a:rPr>
              <a:t>삶의 질의 </a:t>
            </a:r>
            <a:r>
              <a:rPr lang="ko-KR" altLang="en-US" sz="2800" dirty="0" smtClean="0">
                <a:latin typeface="맑은고딕"/>
              </a:rPr>
              <a:t>나쁘다는 것이다</a:t>
            </a:r>
            <a:r>
              <a:rPr lang="en-US" altLang="ko-KR" sz="2800" dirty="0" smtClean="0">
                <a:latin typeface="맑은고딕"/>
              </a:rPr>
              <a:t>. </a:t>
            </a:r>
          </a:p>
          <a:p>
            <a:r>
              <a:rPr lang="ko-KR" altLang="en-US" sz="2800" dirty="0" smtClean="0">
                <a:latin typeface="맑은고딕"/>
              </a:rPr>
              <a:t>다양한 복지도 중요하지만 </a:t>
            </a:r>
            <a:r>
              <a:rPr lang="ko-KR" altLang="en-US" sz="2800" dirty="0" err="1" smtClean="0">
                <a:latin typeface="맑은고딕"/>
              </a:rPr>
              <a:t>저시력으로</a:t>
            </a:r>
            <a:r>
              <a:rPr lang="ko-KR" altLang="en-US" sz="2800" dirty="0" smtClean="0">
                <a:latin typeface="맑은고딕"/>
              </a:rPr>
              <a:t> 인한 사회활동 축소로 소외되는 인구와 삶의 질 향상도 </a:t>
            </a:r>
            <a:r>
              <a:rPr lang="ko-KR" altLang="en-US" sz="2800" dirty="0" smtClean="0">
                <a:latin typeface="맑은고딕"/>
              </a:rPr>
              <a:t>심도 있게 </a:t>
            </a:r>
            <a:r>
              <a:rPr lang="ko-KR" altLang="en-US" sz="2800" dirty="0" smtClean="0">
                <a:latin typeface="맑은고딕"/>
              </a:rPr>
              <a:t>고려해 봐야겠다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삶의 질 향상은 우울증에도 많은 도움을 주며 특히나 이로 인한 </a:t>
            </a:r>
            <a:r>
              <a:rPr lang="ko-KR" altLang="en-US" sz="2800" dirty="0" smtClean="0">
                <a:latin typeface="맑은고딕"/>
              </a:rPr>
              <a:t>자살률 감소는 </a:t>
            </a:r>
            <a:r>
              <a:rPr lang="en-US" altLang="ko-KR" sz="2800" dirty="0" smtClean="0">
                <a:latin typeface="맑은고딕"/>
              </a:rPr>
              <a:t>20%</a:t>
            </a:r>
            <a:r>
              <a:rPr lang="ko-KR" altLang="en-US" sz="2800" dirty="0" smtClean="0">
                <a:latin typeface="맑은고딕"/>
              </a:rPr>
              <a:t>나 되는 것으로 학회나 통계청에서 보고되었다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r>
              <a:rPr lang="ko-KR" altLang="en-US" sz="2800" dirty="0" smtClean="0">
                <a:latin typeface="맑은고딕"/>
              </a:rPr>
              <a:t>이러한 사회 공헌적 측면도 고려되어야 하며 </a:t>
            </a:r>
            <a:r>
              <a:rPr lang="ko-KR" altLang="en-US" sz="2800" dirty="0" err="1" smtClean="0">
                <a:latin typeface="맑은고딕"/>
              </a:rPr>
              <a:t>저시력의</a:t>
            </a:r>
            <a:r>
              <a:rPr lang="ko-KR" altLang="en-US" sz="2800" dirty="0" smtClean="0">
                <a:latin typeface="맑은고딕"/>
              </a:rPr>
              <a:t> 소외된 노인층에 다양한 광학적 접근과 검사로 보다 나은 시각적 공간과 활동의 기회를 드림으로서</a:t>
            </a:r>
            <a:endParaRPr lang="en-US" altLang="ko-KR" sz="2800" dirty="0" smtClean="0">
              <a:latin typeface="맑은고딕"/>
            </a:endParaRPr>
          </a:p>
          <a:p>
            <a:r>
              <a:rPr lang="ko-KR" altLang="en-US" sz="2800" dirty="0" smtClean="0">
                <a:latin typeface="맑은고딕"/>
              </a:rPr>
              <a:t>안경사와 관련 종사자에게 자긍심과 사명감을 갖고 검안에 임해야 할 것입니다</a:t>
            </a:r>
            <a:r>
              <a:rPr lang="en-US" altLang="ko-KR" sz="2800" dirty="0" smtClean="0">
                <a:latin typeface="맑은고딕"/>
              </a:rPr>
              <a:t>.</a:t>
            </a:r>
          </a:p>
          <a:p>
            <a:endParaRPr lang="en-US" altLang="ko-KR" sz="2800" dirty="0" smtClean="0">
              <a:latin typeface="맑은고딕"/>
            </a:endParaRPr>
          </a:p>
        </p:txBody>
      </p:sp>
    </p:spTree>
    <p:extLst>
      <p:ext uri="{BB962C8B-B14F-4D97-AF65-F5344CB8AC3E}">
        <p14:creationId xmlns:p14="http://schemas.microsoft.com/office/powerpoint/2010/main" val="903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576</Words>
  <Application>Microsoft Office PowerPoint</Application>
  <PresentationFormat>사용자 지정</PresentationFormat>
  <Paragraphs>53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grand</cp:lastModifiedBy>
  <cp:revision>196</cp:revision>
  <dcterms:created xsi:type="dcterms:W3CDTF">2007-11-27T23:16:29Z</dcterms:created>
  <dcterms:modified xsi:type="dcterms:W3CDTF">2017-11-24T10:52:47Z</dcterms:modified>
</cp:coreProperties>
</file>